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74"/>
  </p:notesMasterIdLst>
  <p:sldIdLst>
    <p:sldId id="257" r:id="rId2"/>
    <p:sldId id="308" r:id="rId3"/>
    <p:sldId id="309" r:id="rId4"/>
    <p:sldId id="259" r:id="rId5"/>
    <p:sldId id="310" r:id="rId6"/>
    <p:sldId id="311" r:id="rId7"/>
    <p:sldId id="312" r:id="rId8"/>
    <p:sldId id="313" r:id="rId9"/>
    <p:sldId id="314" r:id="rId10"/>
    <p:sldId id="315" r:id="rId11"/>
    <p:sldId id="317" r:id="rId12"/>
    <p:sldId id="319" r:id="rId13"/>
    <p:sldId id="320" r:id="rId14"/>
    <p:sldId id="321" r:id="rId15"/>
    <p:sldId id="318" r:id="rId16"/>
    <p:sldId id="322" r:id="rId17"/>
    <p:sldId id="323" r:id="rId18"/>
    <p:sldId id="324" r:id="rId19"/>
    <p:sldId id="325" r:id="rId20"/>
    <p:sldId id="326" r:id="rId21"/>
    <p:sldId id="329" r:id="rId22"/>
    <p:sldId id="330" r:id="rId23"/>
    <p:sldId id="327" r:id="rId24"/>
    <p:sldId id="328" r:id="rId25"/>
    <p:sldId id="331" r:id="rId26"/>
    <p:sldId id="332" r:id="rId27"/>
    <p:sldId id="333" r:id="rId28"/>
    <p:sldId id="334" r:id="rId29"/>
    <p:sldId id="335" r:id="rId30"/>
    <p:sldId id="337" r:id="rId31"/>
    <p:sldId id="338" r:id="rId32"/>
    <p:sldId id="339" r:id="rId33"/>
    <p:sldId id="340" r:id="rId34"/>
    <p:sldId id="341" r:id="rId35"/>
    <p:sldId id="342" r:id="rId36"/>
    <p:sldId id="343" r:id="rId37"/>
    <p:sldId id="344" r:id="rId38"/>
    <p:sldId id="345" r:id="rId39"/>
    <p:sldId id="346" r:id="rId40"/>
    <p:sldId id="347" r:id="rId41"/>
    <p:sldId id="349" r:id="rId42"/>
    <p:sldId id="348" r:id="rId43"/>
    <p:sldId id="350" r:id="rId44"/>
    <p:sldId id="352" r:id="rId45"/>
    <p:sldId id="354" r:id="rId46"/>
    <p:sldId id="353" r:id="rId47"/>
    <p:sldId id="362" r:id="rId48"/>
    <p:sldId id="355" r:id="rId49"/>
    <p:sldId id="356" r:id="rId50"/>
    <p:sldId id="361" r:id="rId51"/>
    <p:sldId id="363" r:id="rId52"/>
    <p:sldId id="360" r:id="rId53"/>
    <p:sldId id="371" r:id="rId54"/>
    <p:sldId id="359" r:id="rId55"/>
    <p:sldId id="366" r:id="rId56"/>
    <p:sldId id="367" r:id="rId57"/>
    <p:sldId id="368" r:id="rId58"/>
    <p:sldId id="364" r:id="rId59"/>
    <p:sldId id="369" r:id="rId60"/>
    <p:sldId id="370" r:id="rId61"/>
    <p:sldId id="372" r:id="rId62"/>
    <p:sldId id="373" r:id="rId63"/>
    <p:sldId id="374" r:id="rId64"/>
    <p:sldId id="375" r:id="rId65"/>
    <p:sldId id="376" r:id="rId66"/>
    <p:sldId id="377" r:id="rId67"/>
    <p:sldId id="378" r:id="rId68"/>
    <p:sldId id="381" r:id="rId69"/>
    <p:sldId id="382" r:id="rId70"/>
    <p:sldId id="379" r:id="rId71"/>
    <p:sldId id="384" r:id="rId72"/>
    <p:sldId id="386" r:id="rId7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866375F2-88DD-437C-BAA4-1209B5C42EEB}">
          <p14:sldIdLst>
            <p14:sldId id="257"/>
            <p14:sldId id="308"/>
            <p14:sldId id="309"/>
            <p14:sldId id="259"/>
            <p14:sldId id="310"/>
            <p14:sldId id="311"/>
            <p14:sldId id="312"/>
            <p14:sldId id="313"/>
            <p14:sldId id="314"/>
            <p14:sldId id="315"/>
            <p14:sldId id="317"/>
            <p14:sldId id="319"/>
            <p14:sldId id="320"/>
            <p14:sldId id="321"/>
            <p14:sldId id="318"/>
            <p14:sldId id="322"/>
            <p14:sldId id="323"/>
            <p14:sldId id="324"/>
            <p14:sldId id="325"/>
            <p14:sldId id="326"/>
            <p14:sldId id="329"/>
            <p14:sldId id="330"/>
            <p14:sldId id="327"/>
            <p14:sldId id="328"/>
            <p14:sldId id="331"/>
            <p14:sldId id="332"/>
            <p14:sldId id="333"/>
            <p14:sldId id="334"/>
            <p14:sldId id="335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9"/>
            <p14:sldId id="348"/>
            <p14:sldId id="350"/>
            <p14:sldId id="352"/>
            <p14:sldId id="354"/>
            <p14:sldId id="353"/>
            <p14:sldId id="362"/>
            <p14:sldId id="355"/>
            <p14:sldId id="356"/>
            <p14:sldId id="361"/>
            <p14:sldId id="363"/>
            <p14:sldId id="360"/>
            <p14:sldId id="371"/>
            <p14:sldId id="359"/>
            <p14:sldId id="366"/>
            <p14:sldId id="367"/>
            <p14:sldId id="368"/>
            <p14:sldId id="364"/>
            <p14:sldId id="369"/>
            <p14:sldId id="370"/>
            <p14:sldId id="372"/>
            <p14:sldId id="373"/>
            <p14:sldId id="374"/>
            <p14:sldId id="375"/>
            <p14:sldId id="376"/>
            <p14:sldId id="377"/>
            <p14:sldId id="378"/>
            <p14:sldId id="381"/>
            <p14:sldId id="382"/>
            <p14:sldId id="379"/>
            <p14:sldId id="384"/>
            <p14:sldId id="38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4" autoAdjust="0"/>
    <p:restoredTop sz="94669" autoAdjust="0"/>
  </p:normalViewPr>
  <p:slideViewPr>
    <p:cSldViewPr>
      <p:cViewPr varScale="1">
        <p:scale>
          <a:sx n="76" d="100"/>
          <a:sy n="76" d="100"/>
        </p:scale>
        <p:origin x="102" y="1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34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61.jpg>
</file>

<file path=ppt/media/image62.jpg>
</file>

<file path=ppt/media/image63.jpg>
</file>

<file path=ppt/media/image64.jpg>
</file>

<file path=ppt/media/image65.jpg>
</file>

<file path=ppt/media/image66.jpg>
</file>

<file path=ppt/media/image67.jpg>
</file>

<file path=ppt/media/image68.jpg>
</file>

<file path=ppt/media/image69.jpg>
</file>

<file path=ppt/media/image7.jpg>
</file>

<file path=ppt/media/image70.jpg>
</file>

<file path=ppt/media/image71.jpg>
</file>

<file path=ppt/media/image72.jpg>
</file>

<file path=ppt/media/image73.jpg>
</file>

<file path=ppt/media/image74.jpg>
</file>

<file path=ppt/media/image75.jpg>
</file>

<file path=ppt/media/image76.jpg>
</file>

<file path=ppt/media/image77.jpg>
</file>

<file path=ppt/media/image78.jpg>
</file>

<file path=ppt/media/image79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>
                <a:sym typeface="Wingdings" panose="05000000000000000000" pitchFamily="2" charset="2"/>
              </a:rPr>
              <a:t>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65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66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67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68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69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70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71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mtClean="0">
                <a:sym typeface="Wingdings" panose="05000000000000000000" pitchFamily="2" charset="2"/>
              </a:rPr>
              <a:t>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72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694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3CF3B71A-966A-471E-8596-7D1D6A8996FF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fld id="{AD64A7B2-A2B0-4C9D-895B-FE1D68BE16F8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HY나무L" pitchFamily="18" charset="-127"/>
                <a:ea typeface="HY나무L" pitchFamily="18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B31271CA-DFBA-4144-9186-0BE3AC6EE4B1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fld id="{F87F4F71-3D90-4F92-8CFE-D11B433509C0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fld id="{D200F4F1-024E-465C-B59D-A4FFBC6118A5}" type="datetime1">
              <a:rPr lang="ko-KR" altLang="en-US" smtClean="0"/>
              <a:t>2019-03-19</a:t>
            </a:fld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jp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g"/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9.jpg"/><Relationship Id="rId5" Type="http://schemas.openxmlformats.org/officeDocument/2006/relationships/image" Target="../media/image38.jpg"/><Relationship Id="rId4" Type="http://schemas.openxmlformats.org/officeDocument/2006/relationships/image" Target="../media/image37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7" Type="http://schemas.openxmlformats.org/officeDocument/2006/relationships/image" Target="../media/image45.jp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jpg"/><Relationship Id="rId5" Type="http://schemas.openxmlformats.org/officeDocument/2006/relationships/image" Target="../media/image43.jpg"/><Relationship Id="rId4" Type="http://schemas.openxmlformats.org/officeDocument/2006/relationships/image" Target="../media/image4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g"/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jpg"/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jpg"/><Relationship Id="rId2" Type="http://schemas.openxmlformats.org/officeDocument/2006/relationships/image" Target="../media/image50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g"/><Relationship Id="rId2" Type="http://schemas.openxmlformats.org/officeDocument/2006/relationships/image" Target="../media/image52.jp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g"/><Relationship Id="rId2" Type="http://schemas.openxmlformats.org/officeDocument/2006/relationships/image" Target="../media/image54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jp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jpg"/><Relationship Id="rId2" Type="http://schemas.openxmlformats.org/officeDocument/2006/relationships/image" Target="../media/image5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1.jp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jpg"/><Relationship Id="rId2" Type="http://schemas.openxmlformats.org/officeDocument/2006/relationships/image" Target="../media/image62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jpg"/><Relationship Id="rId2" Type="http://schemas.openxmlformats.org/officeDocument/2006/relationships/image" Target="../media/image6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6.jp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jpg"/><Relationship Id="rId2" Type="http://schemas.openxmlformats.org/officeDocument/2006/relationships/image" Target="../media/image65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3.jpg"/><Relationship Id="rId2" Type="http://schemas.openxmlformats.org/officeDocument/2006/relationships/image" Target="../media/image72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5.jpg"/><Relationship Id="rId2" Type="http://schemas.openxmlformats.org/officeDocument/2006/relationships/image" Target="../media/image74.jp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8.jp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sz="quarter" idx="1"/>
          </p:nvPr>
        </p:nvSpPr>
        <p:spPr>
          <a:xfrm>
            <a:off x="4446984" y="692696"/>
            <a:ext cx="4697016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학습목표 </a:t>
            </a:r>
            <a:endParaRPr lang="en-US" altLang="ko-KR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j-lt"/>
              </a:rPr>
              <a:t> - HTML </a:t>
            </a:r>
            <a:r>
              <a:rPr lang="ko-KR" altLang="en-US" sz="1800" dirty="0" smtClean="0">
                <a:latin typeface="+mj-lt"/>
              </a:rPr>
              <a:t>등장 배경에 대해 설명할 수 있다</a:t>
            </a:r>
            <a:r>
              <a:rPr lang="en-US" altLang="ko-KR" sz="1800" dirty="0" smtClean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+mj-lt"/>
              </a:rPr>
              <a:t> </a:t>
            </a:r>
            <a:r>
              <a:rPr lang="en-US" altLang="ko-KR" sz="1800" dirty="0" smtClean="0">
                <a:latin typeface="+mj-lt"/>
              </a:rPr>
              <a:t>- </a:t>
            </a:r>
            <a:r>
              <a:rPr lang="en-US" altLang="ko-KR" sz="1800" dirty="0">
                <a:latin typeface="+mj-lt"/>
              </a:rPr>
              <a:t>HTML5</a:t>
            </a:r>
            <a:r>
              <a:rPr lang="ko-KR" altLang="en-US" sz="1800" dirty="0">
                <a:latin typeface="+mj-lt"/>
              </a:rPr>
              <a:t>가 무엇인지 설명할 수 있다</a:t>
            </a:r>
            <a:r>
              <a:rPr lang="en-US" altLang="ko-KR" sz="1800" dirty="0">
                <a:latin typeface="+mj-lt"/>
              </a:rPr>
              <a:t>.</a:t>
            </a:r>
            <a:endParaRPr lang="en-US" altLang="ko-KR" sz="1800" dirty="0" smtClean="0">
              <a:latin typeface="+mj-lt"/>
            </a:endParaRPr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23528" y="2132856"/>
            <a:ext cx="8153400" cy="4320480"/>
          </a:xfrm>
          <a:prstGeom prst="rect">
            <a:avLst/>
          </a:prstGeom>
        </p:spPr>
        <p:txBody>
          <a:bodyPr vert="horz">
            <a:normAutofit fontScale="850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1. HTML5</a:t>
            </a:r>
            <a:r>
              <a:rPr lang="ko-KR" altLang="en-US" dirty="0" smtClean="0"/>
              <a:t>의 역사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1989 </a:t>
            </a:r>
            <a:r>
              <a:rPr lang="ko-KR" altLang="en-US" dirty="0" smtClean="0"/>
              <a:t>팀 </a:t>
            </a:r>
            <a:r>
              <a:rPr lang="ko-KR" altLang="en-US" dirty="0" err="1" smtClean="0"/>
              <a:t>버너스리</a:t>
            </a:r>
            <a:r>
              <a:rPr lang="ko-KR" altLang="en-US" dirty="0" smtClean="0"/>
              <a:t> </a:t>
            </a:r>
            <a:r>
              <a:rPr lang="en-US" altLang="ko-KR" dirty="0" smtClean="0"/>
              <a:t>SGML </a:t>
            </a:r>
            <a:r>
              <a:rPr lang="ko-KR" altLang="en-US" dirty="0" err="1" smtClean="0"/>
              <a:t>마크업</a:t>
            </a:r>
            <a:r>
              <a:rPr lang="ko-KR" altLang="en-US" dirty="0" smtClean="0"/>
              <a:t> 언어 </a:t>
            </a:r>
            <a:r>
              <a:rPr lang="en-US" altLang="ko-KR" dirty="0" smtClean="0"/>
              <a:t>: HTML</a:t>
            </a:r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>
              <a:lnSpc>
                <a:spcPct val="160000"/>
              </a:lnSpc>
            </a:pPr>
            <a:r>
              <a:rPr lang="en-US" altLang="ko-KR" b="1" dirty="0" smtClean="0"/>
              <a:t>W3C(World Wide Web Consortium) : HTML </a:t>
            </a:r>
            <a:r>
              <a:rPr lang="ko-KR" altLang="en-US" b="1" dirty="0" smtClean="0"/>
              <a:t>표준안 담당하던 곳</a:t>
            </a:r>
            <a:endParaRPr lang="en-US" altLang="ko-KR" b="1" dirty="0" smtClean="0"/>
          </a:p>
          <a:p>
            <a:pPr marL="685800" lvl="2" indent="0">
              <a:lnSpc>
                <a:spcPct val="160000"/>
              </a:lnSpc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</a:t>
            </a:r>
            <a:r>
              <a:rPr lang="ko-KR" altLang="en-US" dirty="0" smtClean="0"/>
              <a:t>웹 표준을 개발하고 장려하는 조직</a:t>
            </a:r>
            <a:r>
              <a:rPr lang="en-US" altLang="ko-KR" dirty="0" smtClean="0"/>
              <a:t>, HTML, XML, CSS </a:t>
            </a:r>
            <a:r>
              <a:rPr lang="ko-KR" altLang="en-US" dirty="0" smtClean="0"/>
              <a:t>등 웹 기술</a:t>
            </a:r>
            <a:r>
              <a:rPr lang="en-US" altLang="ko-KR" dirty="0" smtClean="0"/>
              <a:t>, </a:t>
            </a:r>
          </a:p>
          <a:p>
            <a:pPr marL="685800" lvl="2" indent="0">
              <a:lnSpc>
                <a:spcPct val="160000"/>
              </a:lnSpc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</a:t>
            </a:r>
            <a:r>
              <a:rPr lang="ko-KR" altLang="en-US" dirty="0" smtClean="0"/>
              <a:t>운영방식에 대한 정보 제공</a:t>
            </a:r>
            <a:endParaRPr lang="en-US" altLang="ko-KR" dirty="0" smtClean="0"/>
          </a:p>
          <a:p>
            <a:pPr lvl="2">
              <a:lnSpc>
                <a:spcPct val="160000"/>
              </a:lnSpc>
            </a:pPr>
            <a:r>
              <a:rPr lang="en-US" altLang="ko-KR" b="1" dirty="0" smtClean="0"/>
              <a:t>WTATWG(Web Hypertext Application Technology Working Group</a:t>
            </a:r>
            <a:r>
              <a:rPr lang="en-US" altLang="ko-KR" dirty="0" smtClean="0"/>
              <a:t>) : HTML </a:t>
            </a:r>
            <a:r>
              <a:rPr lang="ko-KR" altLang="en-US" dirty="0" smtClean="0"/>
              <a:t>및 관련 기술들 발전시키는데 관심 있는 사람들의 모임</a:t>
            </a:r>
            <a:r>
              <a:rPr lang="en-US" altLang="ko-KR" dirty="0" smtClean="0"/>
              <a:t>.  </a:t>
            </a:r>
            <a:r>
              <a:rPr lang="ko-KR" altLang="en-US" dirty="0" smtClean="0"/>
              <a:t>애플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모질라 재단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오페라 소프트웨어의 개인들이 설립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031268"/>
              </p:ext>
            </p:extLst>
          </p:nvPr>
        </p:nvGraphicFramePr>
        <p:xfrm>
          <a:off x="323528" y="2924944"/>
          <a:ext cx="8568950" cy="1010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01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191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89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0058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5964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088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0681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5781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0372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년도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1998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2005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 smtClean="0"/>
                        <a:t>2009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6807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개요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HTML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HTML2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CSS1</a:t>
                      </a:r>
                    </a:p>
                    <a:p>
                      <a:pPr latinLnBrk="1"/>
                      <a:r>
                        <a:rPr lang="en-US" altLang="ko-KR" dirty="0" err="1" smtClean="0"/>
                        <a:t>javascript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HTML4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CSS2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XHTML1.0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AJAX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HTML5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063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</a:t>
            </a:r>
            <a:r>
              <a:rPr lang="ko-KR" altLang="en-US" b="1" dirty="0" smtClean="0"/>
              <a:t>의 기본 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5" name="내용 개체 틀 2"/>
          <p:cNvSpPr>
            <a:spLocks noGrp="1"/>
          </p:cNvSpPr>
          <p:nvPr>
            <p:ph sz="quarter" idx="1"/>
          </p:nvPr>
        </p:nvSpPr>
        <p:spPr>
          <a:xfrm>
            <a:off x="3131840" y="980728"/>
            <a:ext cx="6012160" cy="12961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18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학습목표 </a:t>
            </a:r>
            <a:endParaRPr lang="en-US" altLang="ko-KR" sz="1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j-lt"/>
              </a:rPr>
              <a:t> - HTML5 </a:t>
            </a:r>
            <a:r>
              <a:rPr lang="ko-KR" altLang="en-US" sz="1800" dirty="0" smtClean="0">
                <a:latin typeface="+mj-lt"/>
              </a:rPr>
              <a:t>기본 구조에 대해 설명할 수 있다</a:t>
            </a:r>
            <a:r>
              <a:rPr lang="en-US" altLang="ko-KR" sz="1800" dirty="0" smtClean="0">
                <a:latin typeface="+mj-lt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+mj-lt"/>
              </a:rPr>
              <a:t> </a:t>
            </a:r>
            <a:r>
              <a:rPr lang="en-US" altLang="ko-KR" sz="1800" dirty="0" smtClean="0">
                <a:latin typeface="+mj-lt"/>
              </a:rPr>
              <a:t>- HTML5 </a:t>
            </a:r>
            <a:r>
              <a:rPr lang="ko-KR" altLang="en-US" sz="1800" dirty="0" smtClean="0">
                <a:latin typeface="+mj-lt"/>
              </a:rPr>
              <a:t>태그를 이용해 </a:t>
            </a:r>
            <a:r>
              <a:rPr lang="en-US" altLang="ko-KR" sz="1800" dirty="0" smtClean="0">
                <a:latin typeface="+mj-lt"/>
              </a:rPr>
              <a:t>HTML5 </a:t>
            </a:r>
            <a:r>
              <a:rPr lang="ko-KR" altLang="en-US" sz="1800" dirty="0" smtClean="0">
                <a:latin typeface="+mj-lt"/>
              </a:rPr>
              <a:t>페이지 작성할 수 있다</a:t>
            </a:r>
            <a:r>
              <a:rPr lang="en-US" altLang="ko-KR" sz="1800" dirty="0" smtClean="0">
                <a:latin typeface="+mj-lt"/>
              </a:rPr>
              <a:t>.</a:t>
            </a:r>
          </a:p>
          <a:p>
            <a:pPr marL="365760" lvl="1" indent="0">
              <a:buNone/>
            </a:pP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23528" y="2132856"/>
            <a:ext cx="8153400" cy="4320480"/>
          </a:xfrm>
          <a:prstGeom prst="rect">
            <a:avLst/>
          </a:prstGeom>
        </p:spPr>
        <p:txBody>
          <a:bodyPr vert="horz">
            <a:normAutofit fontScale="775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1. </a:t>
            </a:r>
            <a:r>
              <a:rPr lang="ko-KR" altLang="en-US" dirty="0" smtClean="0"/>
              <a:t>일반적인 구조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 &lt;!DOCTYPE html&gt;</a:t>
            </a:r>
          </a:p>
          <a:p>
            <a:pPr marL="0" indent="0">
              <a:buNone/>
            </a:pPr>
            <a:r>
              <a:rPr lang="en-US" altLang="ko-KR" dirty="0" smtClean="0"/>
              <a:t>&lt;html&gt;</a:t>
            </a:r>
          </a:p>
          <a:p>
            <a:pPr marL="0" indent="0">
              <a:buNone/>
            </a:pPr>
            <a:r>
              <a:rPr lang="en-US" altLang="ko-KR" dirty="0" smtClean="0"/>
              <a:t>&lt;head&gt;</a:t>
            </a:r>
          </a:p>
          <a:p>
            <a:pPr marL="0" indent="0">
              <a:buNone/>
            </a:pPr>
            <a:r>
              <a:rPr lang="en-US" altLang="ko-KR" dirty="0" smtClean="0"/>
              <a:t>&lt;meta charset=“UTF-8”&gt;</a:t>
            </a:r>
          </a:p>
          <a:p>
            <a:pPr marL="0" indent="0">
              <a:buNone/>
            </a:pPr>
            <a:r>
              <a:rPr lang="en-US" altLang="ko-KR" dirty="0" smtClean="0"/>
              <a:t>&lt;title&gt;…. &lt;/title&gt;</a:t>
            </a:r>
          </a:p>
          <a:p>
            <a:pPr marL="0" indent="0">
              <a:buNone/>
            </a:pPr>
            <a:r>
              <a:rPr lang="en-US" altLang="ko-KR" dirty="0" smtClean="0"/>
              <a:t>&lt;style&gt;..&lt;/style&gt;</a:t>
            </a:r>
          </a:p>
          <a:p>
            <a:pPr marL="0" indent="0">
              <a:buNone/>
            </a:pPr>
            <a:r>
              <a:rPr lang="en-US" altLang="ko-KR" dirty="0" smtClean="0"/>
              <a:t>&lt;script&gt;…&lt;/script&gt;</a:t>
            </a:r>
          </a:p>
          <a:p>
            <a:pPr marL="0" indent="0">
              <a:buNone/>
            </a:pPr>
            <a:r>
              <a:rPr lang="en-US" altLang="ko-KR" dirty="0" smtClean="0"/>
              <a:t>…</a:t>
            </a:r>
          </a:p>
          <a:p>
            <a:pPr marL="0" indent="0">
              <a:buNone/>
            </a:pPr>
            <a:r>
              <a:rPr lang="en-US" altLang="ko-KR" dirty="0" smtClean="0"/>
              <a:t>&lt;/head&gt;</a:t>
            </a:r>
          </a:p>
          <a:p>
            <a:pPr marL="0" indent="0">
              <a:buNone/>
            </a:pPr>
            <a:r>
              <a:rPr lang="en-US" altLang="ko-KR" dirty="0" smtClean="0"/>
              <a:t>&lt;body&gt;</a:t>
            </a:r>
          </a:p>
          <a:p>
            <a:pPr marL="0" indent="0">
              <a:buNone/>
            </a:pPr>
            <a:r>
              <a:rPr lang="en-US" altLang="ko-KR" dirty="0" smtClean="0"/>
              <a:t>&lt;/body&gt;</a:t>
            </a:r>
          </a:p>
          <a:p>
            <a:pPr marL="0" indent="0">
              <a:buNone/>
            </a:pPr>
            <a:r>
              <a:rPr lang="en-US" altLang="ko-KR" dirty="0" smtClean="0"/>
              <a:t>&lt;/html&gt;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570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HTML5 </a:t>
            </a:r>
            <a:r>
              <a:rPr lang="ko-KR" altLang="en-US" dirty="0" err="1" smtClean="0"/>
              <a:t>엘리먼트와</a:t>
            </a:r>
            <a:r>
              <a:rPr lang="ko-KR" altLang="en-US" dirty="0" smtClean="0"/>
              <a:t> 태그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585" y="1916832"/>
            <a:ext cx="7488832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445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58964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HTML5 </a:t>
            </a:r>
            <a:r>
              <a:rPr lang="ko-KR" altLang="en-US" dirty="0" err="1" smtClean="0"/>
              <a:t>엘리먼트</a:t>
            </a: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" y="1844824"/>
            <a:ext cx="7287685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37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58964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2. HTML5 </a:t>
            </a:r>
            <a:r>
              <a:rPr lang="ko-KR" altLang="en-US" dirty="0" smtClean="0"/>
              <a:t>추가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삭제된 </a:t>
            </a:r>
            <a:r>
              <a:rPr lang="ko-KR" altLang="en-US" dirty="0" err="1" smtClean="0"/>
              <a:t>엘리먼트</a:t>
            </a: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24" y="2060848"/>
            <a:ext cx="6984776" cy="44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419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태그</a:t>
            </a: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700808"/>
            <a:ext cx="7632848" cy="424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9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3. </a:t>
            </a:r>
            <a:r>
              <a:rPr lang="ko-KR" altLang="en-US" dirty="0" err="1" smtClean="0"/>
              <a:t>시맨틱</a:t>
            </a:r>
            <a:r>
              <a:rPr lang="ko-KR" altLang="en-US" dirty="0" smtClean="0"/>
              <a:t> 태그</a:t>
            </a:r>
            <a:endParaRPr lang="en-US" altLang="ko-KR" dirty="0" smtClean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72816"/>
            <a:ext cx="7352778" cy="2448272"/>
          </a:xfrm>
          <a:prstGeom prst="rect">
            <a:avLst/>
          </a:prstGeom>
        </p:spPr>
      </p:pic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1757782"/>
              </p:ext>
            </p:extLst>
          </p:nvPr>
        </p:nvGraphicFramePr>
        <p:xfrm>
          <a:off x="899592" y="4218903"/>
          <a:ext cx="7776864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4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726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header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헤더부분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사이트 소개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로고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메뉴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머리글 등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footer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푸터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사이트 제작자나 저작권 관련 정보 등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nav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네비케이터</a:t>
                      </a:r>
                      <a:r>
                        <a:rPr lang="ko-KR" altLang="en-US" dirty="0" smtClean="0"/>
                        <a:t> 부분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사이트내의 메뉴 등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section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실제 문서 내용 등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article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문서 내용이 많을 경우 하나의 </a:t>
                      </a:r>
                      <a:r>
                        <a:rPr lang="en-US" altLang="ko-KR" dirty="0" smtClean="0"/>
                        <a:t>section</a:t>
                      </a:r>
                      <a:r>
                        <a:rPr lang="ko-KR" altLang="en-US" dirty="0" smtClean="0"/>
                        <a:t>을 여러 개 </a:t>
                      </a:r>
                      <a:r>
                        <a:rPr lang="en-US" altLang="ko-KR" dirty="0" smtClean="0"/>
                        <a:t>article,</a:t>
                      </a:r>
                      <a:r>
                        <a:rPr lang="ko-KR" altLang="en-US" dirty="0" smtClean="0"/>
                        <a:t>로</a:t>
                      </a:r>
                      <a:r>
                        <a:rPr lang="en-US" altLang="ko-KR" dirty="0" smtClean="0"/>
                        <a:t> </a:t>
                      </a:r>
                      <a:r>
                        <a:rPr lang="ko-KR" altLang="en-US" dirty="0" smtClean="0"/>
                        <a:t>나눔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aside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블로그</a:t>
                      </a:r>
                      <a:r>
                        <a:rPr lang="ko-KR" altLang="en-US" dirty="0" smtClean="0"/>
                        <a:t> 등에 있는 사이드 바와 같은 형태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55576" y="2132856"/>
            <a:ext cx="1032655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sz="1400" b="1" dirty="0" smtClean="0"/>
              <a:t>&lt;header&gt;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368309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 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12776"/>
            <a:ext cx="6408712" cy="23717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3933056"/>
            <a:ext cx="6408712" cy="2657475"/>
          </a:xfrm>
          <a:prstGeom prst="rect">
            <a:avLst/>
          </a:prstGeom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611560" y="732656"/>
            <a:ext cx="1152128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</a:t>
            </a:r>
            <a:endParaRPr lang="ko-KR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717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179512" y="1268760"/>
            <a:ext cx="8153400" cy="702980"/>
          </a:xfrm>
        </p:spPr>
        <p:txBody>
          <a:bodyPr>
            <a:normAutofit/>
          </a:bodyPr>
          <a:lstStyle/>
          <a:p>
            <a:r>
              <a:rPr lang="en-US" altLang="ko-KR" dirty="0"/>
              <a:t>4. HTML5</a:t>
            </a:r>
            <a:r>
              <a:rPr lang="ko-KR" altLang="en-US" dirty="0"/>
              <a:t>의 기본템플릿</a:t>
            </a:r>
            <a:endParaRPr lang="en-US" altLang="ko-KR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323528" y="2132856"/>
            <a:ext cx="4104456" cy="4320480"/>
          </a:xfrm>
          <a:prstGeom prst="rect">
            <a:avLst/>
          </a:prstGeom>
        </p:spPr>
        <p:txBody>
          <a:bodyPr vert="horz">
            <a:normAutofit fontScale="925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&lt;body&gt;</a:t>
            </a:r>
          </a:p>
          <a:p>
            <a:pPr marL="0" indent="0">
              <a:buNone/>
            </a:pPr>
            <a:r>
              <a:rPr lang="en-US" altLang="ko-KR" dirty="0" smtClean="0"/>
              <a:t>	&lt;header&gt;&lt;/header&gt;</a:t>
            </a:r>
          </a:p>
          <a:p>
            <a:pPr marL="0" indent="0">
              <a:buNone/>
            </a:pPr>
            <a:r>
              <a:rPr lang="en-US" altLang="ko-KR" dirty="0" smtClean="0"/>
              <a:t>         &lt;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&gt;&lt;/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</a:p>
          <a:p>
            <a:pPr marL="0" indent="0">
              <a:buNone/>
            </a:pPr>
            <a:r>
              <a:rPr lang="en-US" altLang="ko-KR" dirty="0" smtClean="0"/>
              <a:t>&lt;article&gt;</a:t>
            </a:r>
          </a:p>
          <a:p>
            <a:pPr marL="0" indent="0">
              <a:buNone/>
            </a:pPr>
            <a:r>
              <a:rPr lang="en-US" altLang="ko-KR" dirty="0"/>
              <a:t>	</a:t>
            </a:r>
            <a:r>
              <a:rPr lang="en-US" altLang="ko-KR" dirty="0" smtClean="0"/>
              <a:t>&lt;section&gt;…&lt;/section&gt;</a:t>
            </a:r>
          </a:p>
          <a:p>
            <a:pPr marL="0" indent="0">
              <a:buNone/>
            </a:pPr>
            <a:r>
              <a:rPr lang="en-US" altLang="ko-KR" dirty="0"/>
              <a:t>	&lt;section&gt;…&lt;/section</a:t>
            </a:r>
            <a:r>
              <a:rPr lang="en-US" altLang="ko-KR" dirty="0" smtClean="0"/>
              <a:t>&gt;</a:t>
            </a:r>
          </a:p>
          <a:p>
            <a:pPr marL="0" indent="0">
              <a:buNone/>
            </a:pPr>
            <a:r>
              <a:rPr lang="en-US" altLang="ko-KR" dirty="0"/>
              <a:t>	&lt;section&gt;…&lt;/section</a:t>
            </a:r>
            <a:r>
              <a:rPr lang="en-US" altLang="ko-KR" dirty="0" smtClean="0"/>
              <a:t>&gt;</a:t>
            </a:r>
          </a:p>
          <a:p>
            <a:pPr marL="0" indent="0">
              <a:buNone/>
            </a:pPr>
            <a:r>
              <a:rPr lang="en-US" altLang="ko-KR" dirty="0" smtClean="0"/>
              <a:t>&lt;/article&gt;</a:t>
            </a:r>
          </a:p>
          <a:p>
            <a:pPr marL="0" indent="0">
              <a:buNone/>
            </a:pPr>
            <a:r>
              <a:rPr lang="en-US" altLang="ko-KR" dirty="0" smtClean="0"/>
              <a:t>&lt;aside&gt;…&lt;/aside&gt;</a:t>
            </a:r>
          </a:p>
          <a:p>
            <a:pPr marL="0" indent="0">
              <a:buNone/>
            </a:pPr>
            <a:r>
              <a:rPr lang="en-US" altLang="ko-KR" dirty="0" smtClean="0"/>
              <a:t>&lt;footer&gt;…&lt;/footer&gt;</a:t>
            </a:r>
          </a:p>
          <a:p>
            <a:pPr marL="0" indent="0">
              <a:buNone/>
            </a:pPr>
            <a:r>
              <a:rPr lang="en-US" altLang="ko-KR" dirty="0" smtClean="0"/>
              <a:t>&lt;/body&gt;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85114" y="2972055"/>
            <a:ext cx="3886270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&gt;…&lt;/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85114" y="2420888"/>
            <a:ext cx="3886270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&lt;header&gt;…&lt;/header&gt;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885115" y="3549878"/>
            <a:ext cx="2521592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&lt;section&gt;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>&lt;/section&gt;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63806" y="4505383"/>
            <a:ext cx="2521592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&lt;article&gt;.&lt;/article&gt;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863806" y="4027033"/>
            <a:ext cx="2521592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&lt;article&gt;.&lt;/article&gt;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860032" y="4997317"/>
            <a:ext cx="2521592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&lt;article&gt;.&lt;/article&gt;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470103" y="3549878"/>
            <a:ext cx="1276199" cy="227216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&lt;aside&gt;</a:t>
            </a:r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endParaRPr lang="en-US" altLang="ko-KR" dirty="0"/>
          </a:p>
          <a:p>
            <a:pPr algn="ctr"/>
            <a:endParaRPr lang="en-US" altLang="ko-KR" dirty="0" smtClean="0"/>
          </a:p>
          <a:p>
            <a:pPr algn="ctr"/>
            <a:r>
              <a:rPr lang="en-US" altLang="ko-KR" dirty="0" smtClean="0"/>
              <a:t>&lt;/aside&gt;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860032" y="5902977"/>
            <a:ext cx="3886270" cy="47835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&lt;footer&gt;…&lt;/footer&gt;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0895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5538013" y="1231316"/>
            <a:ext cx="3456385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&lt;header&gt;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&lt;h1&gt;</a:t>
            </a:r>
            <a:r>
              <a:rPr lang="ko-KR" altLang="en-US" sz="1800" dirty="0" smtClean="0">
                <a:latin typeface="+mn-ea"/>
              </a:rPr>
              <a:t>웹 페이지 로</a:t>
            </a:r>
            <a:r>
              <a:rPr lang="ko-KR" altLang="en-US" sz="1800" dirty="0">
                <a:latin typeface="+mn-ea"/>
              </a:rPr>
              <a:t>고</a:t>
            </a:r>
            <a:r>
              <a:rPr lang="en-US" altLang="ko-KR" sz="1800" dirty="0" smtClean="0">
                <a:latin typeface="+mn-ea"/>
              </a:rPr>
              <a:t>&lt;/h1&gt;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&lt;/header&gt;</a:t>
            </a:r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/>
          </a:p>
          <a:p>
            <a:pPr marL="0" lvl="1" indent="0">
              <a:spcBef>
                <a:spcPts val="0"/>
              </a:spcBef>
              <a:buNone/>
            </a:pPr>
            <a:r>
              <a:rPr lang="en-US" altLang="ko-KR" dirty="0" smtClean="0"/>
              <a:t>&lt;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ko-KR" dirty="0" smtClean="0"/>
              <a:t> &lt;</a:t>
            </a:r>
            <a:r>
              <a:rPr lang="en-US" altLang="ko-KR" dirty="0" err="1" smtClean="0"/>
              <a:t>ul</a:t>
            </a:r>
            <a:r>
              <a:rPr lang="en-US" altLang="ko-KR" dirty="0" smtClean="0"/>
              <a:t>&gt;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ko-KR" dirty="0" smtClean="0"/>
              <a:t>     &lt;li&gt;</a:t>
            </a:r>
            <a:r>
              <a:rPr lang="ko-KR" altLang="en-US" dirty="0" smtClean="0"/>
              <a:t>내용</a:t>
            </a:r>
            <a:r>
              <a:rPr lang="en-US" altLang="ko-KR" dirty="0" smtClean="0"/>
              <a:t>1&lt;/li&gt;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ko-KR" dirty="0" smtClean="0"/>
              <a:t>     &lt;li&gt;</a:t>
            </a:r>
            <a:r>
              <a:rPr lang="ko-KR" altLang="en-US" dirty="0" smtClean="0"/>
              <a:t>내용</a:t>
            </a:r>
            <a:r>
              <a:rPr lang="en-US" altLang="ko-KR" dirty="0" smtClean="0"/>
              <a:t>2&lt;/li&gt;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ko-KR" dirty="0" smtClean="0"/>
              <a:t> &lt;/</a:t>
            </a:r>
            <a:r>
              <a:rPr lang="en-US" altLang="ko-KR" dirty="0" err="1" smtClean="0"/>
              <a:t>ul</a:t>
            </a:r>
            <a:r>
              <a:rPr lang="en-US" altLang="ko-KR" dirty="0" smtClean="0"/>
              <a:t>&gt;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en-US" altLang="ko-KR" dirty="0" smtClean="0"/>
              <a:t>&lt;/</a:t>
            </a:r>
            <a:r>
              <a:rPr lang="en-US" altLang="ko-KR" dirty="0" err="1" smtClean="0"/>
              <a:t>nav</a:t>
            </a:r>
            <a:r>
              <a:rPr lang="en-US" altLang="ko-KR" dirty="0" smtClean="0"/>
              <a:t>&gt;</a:t>
            </a:r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1293206"/>
            <a:ext cx="5508104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</a:t>
            </a:r>
            <a:r>
              <a:rPr lang="ko-KR" altLang="en-US" dirty="0" err="1" smtClean="0"/>
              <a:t>기본템플릿</a:t>
            </a:r>
            <a:endParaRPr lang="en-US" altLang="ko-KR" dirty="0" smtClean="0"/>
          </a:p>
          <a:p>
            <a:pPr lvl="1"/>
            <a:r>
              <a:rPr lang="en-US" altLang="ko-KR" dirty="0" smtClean="0">
                <a:solidFill>
                  <a:srgbClr val="C00000"/>
                </a:solidFill>
              </a:rPr>
              <a:t>&lt;header&gt; : </a:t>
            </a:r>
            <a:r>
              <a:rPr lang="ko-KR" altLang="en-US" sz="1900" b="1" dirty="0" smtClean="0">
                <a:latin typeface="+mn-ea"/>
              </a:rPr>
              <a:t>소개나 내비게이션 기능 묶음</a:t>
            </a:r>
            <a:r>
              <a:rPr lang="en-US" altLang="ko-KR" sz="1900" dirty="0" smtClean="0">
                <a:latin typeface="+mn-ea"/>
              </a:rPr>
              <a:t>, </a:t>
            </a:r>
          </a:p>
          <a:p>
            <a:pPr marL="365760" lvl="1" indent="0">
              <a:buNone/>
            </a:pPr>
            <a:r>
              <a:rPr lang="en-US" altLang="ko-KR" sz="1900" dirty="0">
                <a:latin typeface="+mn-ea"/>
              </a:rPr>
              <a:t> </a:t>
            </a:r>
            <a:r>
              <a:rPr lang="en-US" altLang="ko-KR" sz="1900" dirty="0" smtClean="0">
                <a:latin typeface="+mn-ea"/>
              </a:rPr>
              <a:t>   &lt;section&gt; </a:t>
            </a:r>
            <a:r>
              <a:rPr lang="ko-KR" altLang="en-US" sz="1900" dirty="0" smtClean="0">
                <a:latin typeface="+mn-ea"/>
              </a:rPr>
              <a:t>상단에 사용하나 필수는 아님</a:t>
            </a:r>
            <a:r>
              <a:rPr lang="en-US" altLang="ko-KR" sz="1900" dirty="0" smtClean="0">
                <a:latin typeface="+mn-ea"/>
              </a:rPr>
              <a:t>, </a:t>
            </a:r>
          </a:p>
          <a:p>
            <a:pPr marL="365760" lvl="1" indent="0">
              <a:buNone/>
            </a:pPr>
            <a:r>
              <a:rPr lang="en-US" altLang="ko-KR" sz="1900" dirty="0">
                <a:latin typeface="+mn-ea"/>
              </a:rPr>
              <a:t> </a:t>
            </a:r>
            <a:r>
              <a:rPr lang="en-US" altLang="ko-KR" sz="1900" dirty="0" smtClean="0">
                <a:latin typeface="+mn-ea"/>
              </a:rPr>
              <a:t>   </a:t>
            </a:r>
            <a:r>
              <a:rPr lang="ko-KR" altLang="en-US" sz="1900" dirty="0" smtClean="0">
                <a:latin typeface="+mn-ea"/>
              </a:rPr>
              <a:t>여러 번 사용 가능</a:t>
            </a:r>
            <a:endParaRPr lang="en-US" altLang="ko-KR" sz="1900" dirty="0" smtClean="0">
              <a:latin typeface="+mn-ea"/>
            </a:endParaRPr>
          </a:p>
          <a:p>
            <a:pPr marL="365760" lvl="1" indent="0">
              <a:buNone/>
            </a:pPr>
            <a:endParaRPr lang="en-US" altLang="ko-KR" dirty="0">
              <a:solidFill>
                <a:srgbClr val="C00000"/>
              </a:solidFill>
            </a:endParaRPr>
          </a:p>
          <a:p>
            <a:pPr lvl="1"/>
            <a:r>
              <a:rPr lang="en-US" altLang="ko-KR" dirty="0" smtClean="0">
                <a:solidFill>
                  <a:srgbClr val="C00000"/>
                </a:solidFill>
              </a:rPr>
              <a:t>&lt;</a:t>
            </a:r>
            <a:r>
              <a:rPr lang="en-US" altLang="ko-KR" dirty="0" err="1" smtClean="0">
                <a:solidFill>
                  <a:srgbClr val="C00000"/>
                </a:solidFill>
              </a:rPr>
              <a:t>nav</a:t>
            </a:r>
            <a:r>
              <a:rPr lang="en-US" altLang="ko-KR" dirty="0" smtClean="0">
                <a:solidFill>
                  <a:srgbClr val="C00000"/>
                </a:solidFill>
              </a:rPr>
              <a:t>&gt;</a:t>
            </a:r>
            <a:r>
              <a:rPr lang="en-US" altLang="ko-KR" dirty="0" smtClean="0"/>
              <a:t> : </a:t>
            </a:r>
            <a:r>
              <a:rPr lang="ko-KR" altLang="en-US" dirty="0" smtClean="0">
                <a:latin typeface="+mn-ea"/>
              </a:rPr>
              <a:t>문서 글로벌 네비게이션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사이드</a:t>
            </a:r>
            <a:endParaRPr lang="en-US" altLang="ko-KR" dirty="0" smtClean="0">
              <a:latin typeface="+mn-ea"/>
            </a:endParaRPr>
          </a:p>
          <a:p>
            <a:pPr marL="365760" lvl="1" indent="0"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 네비게이션 등 페이지 </a:t>
            </a:r>
            <a:r>
              <a:rPr lang="ko-KR" altLang="en-US" b="1" dirty="0" smtClean="0">
                <a:latin typeface="+mn-ea"/>
              </a:rPr>
              <a:t>이동을 위한 </a:t>
            </a:r>
            <a:r>
              <a:rPr lang="ko-KR" altLang="en-US" b="1" dirty="0" err="1" smtClean="0">
                <a:latin typeface="+mn-ea"/>
              </a:rPr>
              <a:t>네비게이션을</a:t>
            </a:r>
            <a:r>
              <a:rPr lang="ko-KR" altLang="en-US" b="1" dirty="0" smtClean="0">
                <a:latin typeface="+mn-ea"/>
              </a:rPr>
              <a:t> 위해 구성된 섹션을 나타냄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err="1" smtClean="0">
                <a:latin typeface="+mn-ea"/>
              </a:rPr>
              <a:t>네비게이션</a:t>
            </a:r>
            <a:r>
              <a:rPr lang="ko-KR" altLang="en-US" dirty="0" smtClean="0">
                <a:latin typeface="+mn-ea"/>
              </a:rPr>
              <a:t> 링크들만 묶어주는 것이 좋다</a:t>
            </a:r>
            <a:r>
              <a:rPr lang="en-US" altLang="ko-KR" dirty="0" smtClean="0">
                <a:latin typeface="+mn-ea"/>
              </a:rPr>
              <a:t>.</a:t>
            </a:r>
          </a:p>
          <a:p>
            <a:pPr lvl="1" algn="ctr"/>
            <a:endParaRPr lang="en-US" altLang="ko-K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9320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5796136" y="1916832"/>
            <a:ext cx="3096345" cy="432048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&lt;article&gt;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 &lt;h1&gt;</a:t>
            </a:r>
            <a:r>
              <a:rPr lang="ko-KR" altLang="en-US" sz="1700" dirty="0" smtClean="0">
                <a:latin typeface="+mn-ea"/>
              </a:rPr>
              <a:t>제목</a:t>
            </a:r>
            <a:r>
              <a:rPr lang="en-US" altLang="ko-KR" sz="1700" dirty="0" smtClean="0">
                <a:latin typeface="+mn-ea"/>
              </a:rPr>
              <a:t>&lt;/h1&gt;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&lt;section&gt;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     &lt;h1&gt;</a:t>
            </a:r>
            <a:r>
              <a:rPr lang="ko-KR" altLang="en-US" sz="1700" dirty="0" smtClean="0">
                <a:latin typeface="+mn-ea"/>
              </a:rPr>
              <a:t>소제목</a:t>
            </a:r>
            <a:r>
              <a:rPr lang="en-US" altLang="ko-KR" sz="1700" dirty="0" smtClean="0">
                <a:latin typeface="+mn-ea"/>
              </a:rPr>
              <a:t>&lt;/h1&gt;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     &lt;p&gt;</a:t>
            </a:r>
            <a:r>
              <a:rPr lang="ko-KR" altLang="en-US" sz="1700" dirty="0" smtClean="0">
                <a:latin typeface="+mn-ea"/>
              </a:rPr>
              <a:t>내용</a:t>
            </a:r>
            <a:r>
              <a:rPr lang="en-US" altLang="ko-KR" sz="1700" dirty="0" smtClean="0">
                <a:latin typeface="+mn-ea"/>
              </a:rPr>
              <a:t>&lt;p&gt;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&lt;/section&gt;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&lt;section&gt;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       &lt;h1&gt;</a:t>
            </a:r>
            <a:r>
              <a:rPr lang="ko-KR" altLang="en-US" sz="1700" dirty="0" smtClean="0">
                <a:latin typeface="+mn-ea"/>
              </a:rPr>
              <a:t>소제목</a:t>
            </a:r>
            <a:r>
              <a:rPr lang="en-US" altLang="ko-KR" sz="1700" dirty="0" smtClean="0">
                <a:latin typeface="+mn-ea"/>
              </a:rPr>
              <a:t>2&lt;/h1&gt;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       &lt;p&gt;</a:t>
            </a:r>
            <a:r>
              <a:rPr lang="ko-KR" altLang="en-US" sz="1700" dirty="0" smtClean="0">
                <a:latin typeface="+mn-ea"/>
              </a:rPr>
              <a:t>내용</a:t>
            </a:r>
            <a:r>
              <a:rPr lang="en-US" altLang="ko-KR" sz="1700" dirty="0" smtClean="0">
                <a:latin typeface="+mn-ea"/>
              </a:rPr>
              <a:t>&lt;/p&gt;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  &lt;/section&gt;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&lt;/article&gt;</a:t>
            </a:r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1293206"/>
            <a:ext cx="5508104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lvl="1" indent="0" algn="ctr">
              <a:spcBef>
                <a:spcPts val="0"/>
              </a:spcBef>
            </a:pPr>
            <a:r>
              <a:rPr lang="en-US" altLang="ko-KR" dirty="0" smtClean="0">
                <a:solidFill>
                  <a:srgbClr val="C00000"/>
                </a:solidFill>
              </a:rPr>
              <a:t>&lt;section&gt; </a:t>
            </a:r>
            <a:r>
              <a:rPr lang="en-US" altLang="ko-KR" dirty="0" smtClean="0"/>
              <a:t>: </a:t>
            </a:r>
            <a:r>
              <a:rPr lang="ko-KR" altLang="en-US" b="1" dirty="0" err="1" smtClean="0">
                <a:latin typeface="+mn-ea"/>
              </a:rPr>
              <a:t>테마별</a:t>
            </a:r>
            <a:r>
              <a:rPr lang="ko-KR" altLang="en-US" b="1" dirty="0" smtClean="0">
                <a:latin typeface="+mn-ea"/>
              </a:rPr>
              <a:t> 연관 </a:t>
            </a:r>
            <a:r>
              <a:rPr lang="ko-KR" altLang="en-US" b="1" dirty="0" err="1" smtClean="0">
                <a:latin typeface="+mn-ea"/>
              </a:rPr>
              <a:t>콘텐츠를</a:t>
            </a:r>
            <a:r>
              <a:rPr lang="ko-KR" altLang="en-US" b="1" dirty="0" smtClean="0">
                <a:latin typeface="+mn-ea"/>
              </a:rPr>
              <a:t> 묶어 큰</a:t>
            </a:r>
            <a:endParaRPr lang="en-US" altLang="ko-KR" b="1" dirty="0" smtClean="0">
              <a:latin typeface="+mn-ea"/>
            </a:endParaRPr>
          </a:p>
          <a:p>
            <a:pPr marL="0" lvl="1" indent="0">
              <a:spcBef>
                <a:spcPts val="0"/>
              </a:spcBef>
              <a:buNone/>
            </a:pPr>
            <a:r>
              <a:rPr lang="ko-KR" altLang="en-US" b="1" dirty="0" smtClean="0">
                <a:latin typeface="+mn-ea"/>
              </a:rPr>
              <a:t>    논리적 단위를 형성할</a:t>
            </a:r>
            <a:r>
              <a:rPr lang="ko-KR" altLang="en-US" dirty="0" smtClean="0">
                <a:latin typeface="+mn-ea"/>
              </a:rPr>
              <a:t> 수 있게 함</a:t>
            </a:r>
            <a:r>
              <a:rPr lang="en-US" altLang="ko-KR" dirty="0" smtClean="0">
                <a:latin typeface="+mn-ea"/>
              </a:rPr>
              <a:t>, </a:t>
            </a:r>
          </a:p>
          <a:p>
            <a:pPr marL="365760" lvl="1" indent="0">
              <a:spcBef>
                <a:spcPts val="0"/>
              </a:spcBef>
              <a:buNone/>
            </a:pPr>
            <a:r>
              <a:rPr lang="ko-KR" altLang="en-US" dirty="0" smtClean="0">
                <a:latin typeface="+mn-ea"/>
              </a:rPr>
              <a:t>한 </a:t>
            </a:r>
            <a:r>
              <a:rPr lang="ko-KR" altLang="en-US" dirty="0" err="1" smtClean="0">
                <a:latin typeface="+mn-ea"/>
              </a:rPr>
              <a:t>페이지내</a:t>
            </a:r>
            <a:r>
              <a:rPr lang="ko-KR" altLang="en-US" dirty="0" smtClean="0">
                <a:latin typeface="+mn-ea"/>
              </a:rPr>
              <a:t> 다른 주제영역 구분</a:t>
            </a:r>
            <a:r>
              <a:rPr lang="en-US" altLang="ko-KR" dirty="0" smtClean="0">
                <a:latin typeface="+mn-ea"/>
              </a:rPr>
              <a:t>,  </a:t>
            </a:r>
            <a:r>
              <a:rPr lang="ko-KR" altLang="en-US" dirty="0" smtClean="0">
                <a:latin typeface="+mn-ea"/>
              </a:rPr>
              <a:t>하나의 글을 부분으로 나눔</a:t>
            </a: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lvl="1" indent="0" algn="ctr">
              <a:spcBef>
                <a:spcPts val="0"/>
              </a:spcBef>
            </a:pPr>
            <a:r>
              <a:rPr lang="en-US" altLang="ko-KR" dirty="0" smtClean="0">
                <a:solidFill>
                  <a:srgbClr val="C00000"/>
                </a:solidFill>
              </a:rPr>
              <a:t>&lt;article&gt; </a:t>
            </a:r>
            <a:r>
              <a:rPr lang="en-US" altLang="ko-KR" dirty="0"/>
              <a:t>: </a:t>
            </a:r>
            <a:r>
              <a:rPr lang="ko-KR" altLang="en-US" dirty="0" smtClean="0">
                <a:latin typeface="+mn-ea"/>
              </a:rPr>
              <a:t>문서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페이지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어플리케이션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사이트 안에 들어가는 </a:t>
            </a:r>
            <a:r>
              <a:rPr lang="ko-KR" altLang="en-US" b="1" dirty="0" smtClean="0">
                <a:latin typeface="+mn-ea"/>
              </a:rPr>
              <a:t>독립적 구성할 수 있는 컴포넌트</a:t>
            </a:r>
            <a:r>
              <a:rPr lang="en-US" altLang="ko-KR" b="1" dirty="0" smtClean="0">
                <a:latin typeface="+mn-ea"/>
              </a:rPr>
              <a:t>, </a:t>
            </a:r>
            <a:r>
              <a:rPr lang="ko-KR" altLang="en-US" b="1" dirty="0" smtClean="0">
                <a:latin typeface="+mn-ea"/>
              </a:rPr>
              <a:t>별도 배포하거나 재사용 하기 위한 구조</a:t>
            </a:r>
            <a:r>
              <a:rPr lang="en-US" altLang="ko-KR" dirty="0" smtClean="0">
                <a:latin typeface="+mn-ea"/>
              </a:rPr>
              <a:t>,</a:t>
            </a:r>
          </a:p>
          <a:p>
            <a:pPr marL="0" lvl="1" indent="0" algn="ctr">
              <a:spcBef>
                <a:spcPts val="0"/>
              </a:spcBef>
              <a:buNone/>
            </a:pPr>
            <a:r>
              <a:rPr lang="ko-KR" altLang="en-US" dirty="0" smtClean="0">
                <a:latin typeface="+mn-ea"/>
              </a:rPr>
              <a:t>완전히 떼내어 다른 사이트에 붙여도 그 의미를 사용자가 알 수 있는 </a:t>
            </a:r>
            <a:r>
              <a:rPr lang="ko-KR" altLang="en-US" dirty="0" err="1" smtClean="0">
                <a:latin typeface="+mn-ea"/>
              </a:rPr>
              <a:t>콘텐츠를</a:t>
            </a:r>
            <a:r>
              <a:rPr lang="ko-KR" altLang="en-US" dirty="0" smtClean="0">
                <a:latin typeface="+mn-ea"/>
              </a:rPr>
              <a:t> 담는다</a:t>
            </a:r>
            <a:r>
              <a:rPr lang="en-US" altLang="ko-KR" dirty="0" smtClean="0">
                <a:latin typeface="+mn-ea"/>
              </a:rPr>
              <a:t>. </a:t>
            </a:r>
            <a:endParaRPr lang="en-US" altLang="ko-KR" dirty="0">
              <a:latin typeface="+mn-ea"/>
            </a:endParaRPr>
          </a:p>
          <a:p>
            <a:pPr marL="365760" lvl="1" indent="0">
              <a:spcBef>
                <a:spcPts val="0"/>
              </a:spcBef>
              <a:buNone/>
            </a:pPr>
            <a:endParaRPr lang="en-US" altLang="ko-KR" dirty="0" smtClean="0">
              <a:latin typeface="+mn-ea"/>
            </a:endParaRPr>
          </a:p>
          <a:p>
            <a:pPr marL="365760" lvl="1" indent="0">
              <a:spcBef>
                <a:spcPts val="0"/>
              </a:spcBef>
              <a:buNone/>
            </a:pPr>
            <a:endParaRPr lang="en-US" altLang="ko-KR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93874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34549" y="1484784"/>
            <a:ext cx="8153400" cy="4320480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초창기 웹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 smtClean="0"/>
              <a:t>현재 웹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en-US" altLang="ko-KR" dirty="0" smtClean="0"/>
              <a:t>HTML5</a:t>
            </a:r>
            <a:r>
              <a:rPr lang="ko-KR" altLang="en-US" dirty="0" smtClean="0"/>
              <a:t>의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가치</a:t>
            </a:r>
            <a:endParaRPr lang="en-US" altLang="ko-KR" dirty="0" smtClean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1314939"/>
            <a:ext cx="4145706" cy="193745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3645024"/>
            <a:ext cx="4145706" cy="86409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5121188"/>
            <a:ext cx="4145706" cy="13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0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  <p:sp>
        <p:nvSpPr>
          <p:cNvPr id="16" name="내용 개체 틀 2"/>
          <p:cNvSpPr txBox="1">
            <a:spLocks/>
          </p:cNvSpPr>
          <p:nvPr/>
        </p:nvSpPr>
        <p:spPr>
          <a:xfrm>
            <a:off x="5508104" y="2060848"/>
            <a:ext cx="3384377" cy="13681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&lt;aside&gt;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 &lt;h2&gt;</a:t>
            </a:r>
            <a:r>
              <a:rPr lang="ko-KR" altLang="en-US" sz="1700" dirty="0" smtClean="0">
                <a:latin typeface="+mn-ea"/>
              </a:rPr>
              <a:t>부가 내용 </a:t>
            </a:r>
            <a:r>
              <a:rPr lang="en-US" altLang="ko-KR" sz="1700" dirty="0" smtClean="0">
                <a:latin typeface="+mn-ea"/>
              </a:rPr>
              <a:t>/ </a:t>
            </a:r>
            <a:r>
              <a:rPr lang="ko-KR" altLang="en-US" sz="1700" dirty="0" smtClean="0">
                <a:latin typeface="+mn-ea"/>
              </a:rPr>
              <a:t>광고</a:t>
            </a:r>
            <a:r>
              <a:rPr lang="en-US" altLang="ko-KR" sz="1700" dirty="0" smtClean="0">
                <a:latin typeface="+mn-ea"/>
              </a:rPr>
              <a:t>&lt;/h2&gt;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&lt;/aside&gt;</a:t>
            </a: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1293206"/>
            <a:ext cx="5508104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</a:pPr>
            <a:r>
              <a:rPr lang="en-US" altLang="ko-KR" dirty="0" smtClean="0">
                <a:solidFill>
                  <a:srgbClr val="C00000"/>
                </a:solidFill>
              </a:rPr>
              <a:t>&lt;aside&gt; </a:t>
            </a:r>
            <a:r>
              <a:rPr lang="en-US" altLang="ko-KR" dirty="0" smtClean="0"/>
              <a:t>: </a:t>
            </a:r>
            <a:r>
              <a:rPr lang="ko-KR" altLang="en-US" dirty="0" smtClean="0">
                <a:latin typeface="+mn-ea"/>
              </a:rPr>
              <a:t>주된 </a:t>
            </a:r>
            <a:r>
              <a:rPr lang="ko-KR" altLang="en-US" dirty="0" err="1" smtClean="0">
                <a:latin typeface="+mn-ea"/>
              </a:rPr>
              <a:t>콘텐츠</a:t>
            </a:r>
            <a:r>
              <a:rPr lang="ko-KR" altLang="en-US" dirty="0" smtClean="0">
                <a:latin typeface="+mn-ea"/>
              </a:rPr>
              <a:t> 흐름과 관련 없는 </a:t>
            </a:r>
            <a:endParaRPr lang="en-US" altLang="ko-KR" dirty="0" smtClean="0">
              <a:latin typeface="+mn-ea"/>
            </a:endParaRPr>
          </a:p>
          <a:p>
            <a:pPr marL="0" lvl="1" indent="0">
              <a:spcBef>
                <a:spcPts val="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인접한 </a:t>
            </a:r>
            <a:r>
              <a:rPr lang="ko-KR" altLang="en-US" dirty="0" err="1" smtClean="0">
                <a:latin typeface="+mn-ea"/>
              </a:rPr>
              <a:t>콘텐츠에</a:t>
            </a:r>
            <a:r>
              <a:rPr lang="ko-KR" altLang="en-US" dirty="0" smtClean="0">
                <a:latin typeface="+mn-ea"/>
              </a:rPr>
              <a:t> 사용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b="1" dirty="0" smtClean="0">
                <a:latin typeface="+mn-ea"/>
              </a:rPr>
              <a:t>관련 사이트 링크나</a:t>
            </a:r>
            <a:endParaRPr lang="en-US" altLang="ko-KR" b="1" dirty="0" smtClean="0">
              <a:latin typeface="+mn-ea"/>
            </a:endParaRPr>
          </a:p>
          <a:p>
            <a:pPr marL="0" lvl="1" indent="0">
              <a:spcBef>
                <a:spcPts val="0"/>
              </a:spcBef>
              <a:buNone/>
            </a:pPr>
            <a:r>
              <a:rPr lang="en-US" altLang="ko-KR" b="1" dirty="0">
                <a:latin typeface="+mn-ea"/>
              </a:rPr>
              <a:t> </a:t>
            </a:r>
            <a:r>
              <a:rPr lang="ko-KR" altLang="en-US" b="1" dirty="0" smtClean="0">
                <a:latin typeface="+mn-ea"/>
              </a:rPr>
              <a:t> 광고</a:t>
            </a:r>
            <a:r>
              <a:rPr lang="en-US" altLang="ko-KR" dirty="0" smtClean="0">
                <a:latin typeface="+mn-ea"/>
              </a:rPr>
              <a:t>, &lt;</a:t>
            </a:r>
            <a:r>
              <a:rPr lang="en-US" altLang="ko-KR" dirty="0" err="1" smtClean="0">
                <a:latin typeface="+mn-ea"/>
              </a:rPr>
              <a:t>nav</a:t>
            </a:r>
            <a:r>
              <a:rPr lang="en-US" altLang="ko-KR" dirty="0" smtClean="0">
                <a:latin typeface="+mn-ea"/>
              </a:rPr>
              <a:t>&gt; </a:t>
            </a:r>
            <a:r>
              <a:rPr lang="ko-KR" altLang="en-US" dirty="0" smtClean="0">
                <a:latin typeface="+mn-ea"/>
              </a:rPr>
              <a:t>요소의 그룹</a:t>
            </a:r>
            <a:r>
              <a:rPr lang="en-US" altLang="ko-KR" dirty="0" smtClean="0">
                <a:latin typeface="+mn-ea"/>
              </a:rPr>
              <a:t>, </a:t>
            </a:r>
            <a:r>
              <a:rPr lang="ko-KR" altLang="en-US" dirty="0" smtClean="0">
                <a:latin typeface="+mn-ea"/>
              </a:rPr>
              <a:t>메인 </a:t>
            </a:r>
            <a:r>
              <a:rPr lang="ko-KR" altLang="en-US" dirty="0" err="1" smtClean="0">
                <a:latin typeface="+mn-ea"/>
              </a:rPr>
              <a:t>콘텐츠와</a:t>
            </a:r>
            <a:r>
              <a:rPr lang="ko-KR" altLang="en-US" dirty="0" smtClean="0">
                <a:latin typeface="+mn-ea"/>
              </a:rPr>
              <a:t> </a:t>
            </a:r>
            <a:endParaRPr lang="en-US" altLang="ko-KR" dirty="0" smtClean="0">
              <a:latin typeface="+mn-ea"/>
            </a:endParaRPr>
          </a:p>
          <a:p>
            <a:pPr marL="0" lvl="1" indent="0">
              <a:spcBef>
                <a:spcPts val="0"/>
              </a:spcBef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dirty="0" smtClean="0">
                <a:latin typeface="+mn-ea"/>
              </a:rPr>
              <a:t>별도의 내용 </a:t>
            </a:r>
            <a:r>
              <a:rPr lang="ko-KR" altLang="en-US" dirty="0" err="1" smtClean="0">
                <a:latin typeface="+mn-ea"/>
              </a:rPr>
              <a:t>콘텐츠에</a:t>
            </a:r>
            <a:r>
              <a:rPr lang="ko-KR" altLang="en-US" dirty="0" smtClean="0">
                <a:latin typeface="+mn-ea"/>
              </a:rPr>
              <a:t> 사용</a:t>
            </a: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lvl="1" indent="0" algn="ctr">
              <a:spcBef>
                <a:spcPts val="0"/>
              </a:spcBef>
            </a:pPr>
            <a:r>
              <a:rPr lang="en-US" altLang="ko-KR" dirty="0" smtClean="0">
                <a:solidFill>
                  <a:srgbClr val="C00000"/>
                </a:solidFill>
              </a:rPr>
              <a:t>&lt;footer&gt; </a:t>
            </a:r>
            <a:r>
              <a:rPr lang="en-US" altLang="ko-KR" dirty="0"/>
              <a:t>: </a:t>
            </a:r>
            <a:r>
              <a:rPr lang="ko-KR" altLang="en-US" dirty="0" smtClean="0"/>
              <a:t>페이지를 </a:t>
            </a:r>
            <a:r>
              <a:rPr lang="ko-KR" altLang="en-US" b="1" dirty="0" smtClean="0"/>
              <a:t>만든 사람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저작권 정보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연관된 </a:t>
            </a:r>
            <a:r>
              <a:rPr lang="ko-KR" altLang="en-US" dirty="0" err="1" smtClean="0"/>
              <a:t>콘텐츠에</a:t>
            </a:r>
            <a:r>
              <a:rPr lang="ko-KR" altLang="en-US" dirty="0" smtClean="0"/>
              <a:t> 대한 링크 등에 쓰인다</a:t>
            </a:r>
            <a:r>
              <a:rPr lang="en-US" altLang="ko-KR" dirty="0" smtClean="0"/>
              <a:t>.</a:t>
            </a: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5364088" y="3789040"/>
            <a:ext cx="3600401" cy="1368152"/>
          </a:xfrm>
          <a:prstGeom prst="rect">
            <a:avLst/>
          </a:prstGeom>
        </p:spPr>
        <p:txBody>
          <a:bodyPr vert="horz">
            <a:normAutofit fontScale="925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&lt;footer&gt;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 &lt;address&gt;abc@aol.com&lt;/address&gt;</a:t>
            </a: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&lt;/footer&gt;</a:t>
            </a: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 smtClean="0"/>
          </a:p>
          <a:p>
            <a:pPr marL="0" lvl="1" indent="0">
              <a:spcBef>
                <a:spcPts val="0"/>
              </a:spcBef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3252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615396" y="908720"/>
            <a:ext cx="8208912" cy="47961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예제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16024" y="1350068"/>
            <a:ext cx="8532440" cy="5463308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 smtClean="0"/>
              <a:t>&lt;!DOCTYPE html&gt;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&lt;html&gt;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&lt;head&gt;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&lt;meta charset=“utf-8”&gt;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&lt;title&gt;</a:t>
            </a:r>
            <a:r>
              <a:rPr lang="ko-KR" altLang="en-US" sz="1600" b="1" dirty="0" err="1" smtClean="0"/>
              <a:t>웹페이지</a:t>
            </a:r>
            <a:r>
              <a:rPr lang="ko-KR" altLang="en-US" sz="1600" b="1" dirty="0" smtClean="0"/>
              <a:t>  제목</a:t>
            </a:r>
            <a:r>
              <a:rPr lang="en-US" altLang="ko-KR" sz="1600" b="1" dirty="0" smtClean="0"/>
              <a:t>&lt;/title&gt;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&lt;meta name =“description” content=“</a:t>
            </a:r>
            <a:r>
              <a:rPr lang="ko-KR" altLang="en-US" sz="1600" b="1" dirty="0" err="1" smtClean="0"/>
              <a:t>웹페이지</a:t>
            </a:r>
            <a:r>
              <a:rPr lang="ko-KR" altLang="en-US" sz="1600" b="1" dirty="0" smtClean="0"/>
              <a:t> 소개</a:t>
            </a:r>
            <a:r>
              <a:rPr lang="en-US" altLang="ko-KR" sz="1600" b="1" dirty="0" smtClean="0"/>
              <a:t>”&gt;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&lt;meta name=“keywords” content=“</a:t>
            </a:r>
            <a:r>
              <a:rPr lang="ko-KR" altLang="en-US" sz="1600" b="1" dirty="0" smtClean="0"/>
              <a:t>키워드입력</a:t>
            </a:r>
            <a:r>
              <a:rPr lang="en-US" altLang="ko-KR" sz="1600" b="1" dirty="0" smtClean="0"/>
              <a:t>, </a:t>
            </a:r>
            <a:r>
              <a:rPr lang="ko-KR" altLang="en-US" sz="1600" b="1" dirty="0" smtClean="0"/>
              <a:t>키워드</a:t>
            </a:r>
            <a:r>
              <a:rPr lang="en-US" altLang="ko-KR" sz="1600" b="1" dirty="0" smtClean="0"/>
              <a:t>2, </a:t>
            </a:r>
            <a:r>
              <a:rPr lang="ko-KR" altLang="en-US" sz="1600" b="1" dirty="0" smtClean="0"/>
              <a:t>키워드</a:t>
            </a:r>
            <a:r>
              <a:rPr lang="en-US" altLang="ko-KR" sz="1600" b="1" dirty="0" smtClean="0"/>
              <a:t>3”&gt;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&lt;link </a:t>
            </a:r>
            <a:r>
              <a:rPr lang="en-US" altLang="ko-KR" sz="1600" b="1" dirty="0" err="1" smtClean="0"/>
              <a:t>rel</a:t>
            </a:r>
            <a:r>
              <a:rPr lang="en-US" altLang="ko-KR" sz="1600" b="1" dirty="0" smtClean="0"/>
              <a:t>=“stylesheet” media=“screen” </a:t>
            </a:r>
            <a:r>
              <a:rPr lang="en-US" altLang="ko-KR" sz="1600" b="1" dirty="0" err="1" smtClean="0"/>
              <a:t>href</a:t>
            </a:r>
            <a:r>
              <a:rPr lang="en-US" altLang="ko-KR" sz="1600" b="1" dirty="0" smtClean="0"/>
              <a:t>=“</a:t>
            </a:r>
            <a:r>
              <a:rPr lang="en-US" altLang="ko-KR" sz="1600" b="1" dirty="0" err="1" smtClean="0"/>
              <a:t>css</a:t>
            </a:r>
            <a:r>
              <a:rPr lang="en-US" altLang="ko-KR" sz="1600" b="1" dirty="0"/>
              <a:t> </a:t>
            </a:r>
            <a:r>
              <a:rPr lang="ko-KR" altLang="en-US" sz="1600" b="1" dirty="0" smtClean="0"/>
              <a:t>주소</a:t>
            </a:r>
            <a:r>
              <a:rPr lang="en-US" altLang="ko-KR" sz="1600" b="1" dirty="0" smtClean="0"/>
              <a:t>”&gt;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&lt;script </a:t>
            </a:r>
            <a:r>
              <a:rPr lang="en-US" altLang="ko-KR" sz="1600" b="1" dirty="0" err="1" smtClean="0"/>
              <a:t>src</a:t>
            </a:r>
            <a:r>
              <a:rPr lang="en-US" altLang="ko-KR" sz="1600" b="1" dirty="0" smtClean="0"/>
              <a:t>=“</a:t>
            </a:r>
            <a:r>
              <a:rPr lang="ko-KR" altLang="en-US" sz="1600" b="1" dirty="0" smtClean="0"/>
              <a:t>자바스크립트 주소</a:t>
            </a:r>
            <a:r>
              <a:rPr lang="en-US" altLang="ko-KR" sz="1600" b="1" dirty="0" smtClean="0"/>
              <a:t>”&gt;&lt;/script&gt;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&lt;/head&gt;</a:t>
            </a:r>
          </a:p>
          <a:p>
            <a:pPr marL="0" indent="0">
              <a:buNone/>
            </a:pPr>
            <a:r>
              <a:rPr lang="en-US" altLang="ko-KR" sz="1600" b="1" dirty="0" smtClean="0"/>
              <a:t>&lt;body&gt;</a:t>
            </a:r>
          </a:p>
          <a:p>
            <a:pPr marL="0" indent="0">
              <a:buNone/>
            </a:pPr>
            <a:r>
              <a:rPr lang="en-US" altLang="ko-KR" sz="1600" b="1" dirty="0"/>
              <a:t>	</a:t>
            </a:r>
            <a:r>
              <a:rPr lang="en-US" altLang="ko-KR" sz="1600" b="1" dirty="0" smtClean="0"/>
              <a:t>&lt;header&gt;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&lt;h1&gt;</a:t>
            </a:r>
            <a:r>
              <a:rPr lang="en-US" altLang="ko-KR" sz="1600" b="1" dirty="0" err="1" smtClean="0"/>
              <a:t>WebDir</a:t>
            </a:r>
            <a:r>
              <a:rPr lang="en-US" altLang="ko-KR" sz="1600" b="1" dirty="0" smtClean="0"/>
              <a:t>&lt;/h1&gt;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&lt;</a:t>
            </a:r>
            <a:r>
              <a:rPr lang="en-US" altLang="ko-KR" sz="1600" b="1" dirty="0" err="1" smtClean="0"/>
              <a:t>nav</a:t>
            </a:r>
            <a:r>
              <a:rPr lang="en-US" altLang="ko-KR" sz="1600" b="1" dirty="0" smtClean="0"/>
              <a:t>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&lt;h1&gt;navigation&lt;/h1&gt;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&lt;</a:t>
            </a:r>
            <a:r>
              <a:rPr lang="en-US" altLang="ko-KR" sz="1600" b="1" dirty="0" err="1" smtClean="0"/>
              <a:t>ul</a:t>
            </a:r>
            <a:r>
              <a:rPr lang="en-US" altLang="ko-KR" sz="1600" b="1" dirty="0" smtClean="0"/>
              <a:t>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    &lt;li&gt;</a:t>
            </a:r>
            <a:r>
              <a:rPr lang="ko-KR" altLang="en-US" sz="1600" b="1" dirty="0" smtClean="0"/>
              <a:t>메뉴</a:t>
            </a:r>
            <a:r>
              <a:rPr lang="en-US" altLang="ko-KR" sz="1600" b="1" dirty="0" smtClean="0"/>
              <a:t>1&lt;/li&gt;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    &lt;li&gt;</a:t>
            </a:r>
            <a:r>
              <a:rPr lang="ko-KR" altLang="en-US" sz="1600" b="1" dirty="0" smtClean="0"/>
              <a:t>메뉴</a:t>
            </a:r>
            <a:r>
              <a:rPr lang="en-US" altLang="ko-KR" sz="1600" b="1" dirty="0" smtClean="0"/>
              <a:t>2&lt;/li&gt;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&lt;/</a:t>
            </a:r>
            <a:r>
              <a:rPr lang="en-US" altLang="ko-KR" sz="1600" b="1" dirty="0" err="1" smtClean="0"/>
              <a:t>nav</a:t>
            </a:r>
            <a:r>
              <a:rPr lang="en-US" altLang="ko-KR" sz="1600" b="1" dirty="0" smtClean="0"/>
              <a:t>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&lt;/header&gt;</a:t>
            </a:r>
          </a:p>
          <a:p>
            <a:pPr marL="0" indent="0">
              <a:buNone/>
            </a:pPr>
            <a:endParaRPr lang="en-US" altLang="ko-KR" sz="1600" b="1" dirty="0" smtClean="0"/>
          </a:p>
          <a:p>
            <a:pPr marL="0" indent="0">
              <a:buNone/>
            </a:pPr>
            <a:endParaRPr lang="en-US" altLang="ko-KR" b="1" dirty="0" smtClean="0"/>
          </a:p>
          <a:p>
            <a:pPr marL="0" indent="0">
              <a:buNone/>
            </a:pP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460334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93812" y="753111"/>
            <a:ext cx="7956376" cy="47961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 </a:t>
            </a:r>
            <a:r>
              <a:rPr lang="en-US" altLang="ko-KR" dirty="0" smtClean="0"/>
              <a:t>- </a:t>
            </a:r>
            <a:r>
              <a:rPr lang="ko-KR" altLang="en-US" dirty="0" smtClean="0"/>
              <a:t>예제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-108520" y="1484784"/>
            <a:ext cx="9361040" cy="4968551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600" b="1" dirty="0"/>
              <a:t>	</a:t>
            </a:r>
            <a:r>
              <a:rPr lang="en-US" altLang="ko-KR" sz="1600" b="1" dirty="0" smtClean="0"/>
              <a:t>&lt;article&gt;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&lt;h1&gt;</a:t>
            </a:r>
            <a:r>
              <a:rPr lang="ko-KR" altLang="en-US" sz="1600" b="1" dirty="0" err="1" smtClean="0"/>
              <a:t>콘텐츠</a:t>
            </a:r>
            <a:r>
              <a:rPr lang="ko-KR" altLang="en-US" sz="1600" b="1" dirty="0" smtClean="0"/>
              <a:t> 제목</a:t>
            </a:r>
            <a:r>
              <a:rPr lang="en-US" altLang="ko-KR" sz="1600" b="1" dirty="0" smtClean="0"/>
              <a:t>&lt;/h1&gt;</a:t>
            </a:r>
          </a:p>
          <a:p>
            <a:pPr marL="0" indent="0">
              <a:buNone/>
            </a:pPr>
            <a:r>
              <a:rPr lang="en-US" altLang="ko-KR" sz="1600" b="1" dirty="0" smtClean="0"/>
              <a:t>                 &lt;p&gt;</a:t>
            </a:r>
            <a:r>
              <a:rPr lang="ko-KR" altLang="en-US" sz="1600" b="1" dirty="0" err="1"/>
              <a:t>콘텐츠</a:t>
            </a:r>
            <a:r>
              <a:rPr lang="ko-KR" altLang="en-US" sz="1600" b="1" dirty="0"/>
              <a:t> </a:t>
            </a:r>
            <a:r>
              <a:rPr lang="ko-KR" altLang="en-US" sz="1600" b="1" dirty="0" smtClean="0"/>
              <a:t>내용</a:t>
            </a:r>
            <a:r>
              <a:rPr lang="en-US" altLang="ko-KR" sz="1600" b="1" dirty="0" smtClean="0"/>
              <a:t>&lt;/p&gt;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&lt;article&gt;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&lt;aside&gt;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&lt;section&gt;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   &lt;h1&gt;</a:t>
            </a:r>
            <a:r>
              <a:rPr lang="ko-KR" altLang="en-US" sz="1600" b="1" dirty="0" err="1" smtClean="0"/>
              <a:t>트위터</a:t>
            </a:r>
            <a:r>
              <a:rPr lang="en-US" altLang="ko-KR" sz="1600" b="1" dirty="0" smtClean="0"/>
              <a:t>&lt;/h1&gt;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     &lt;</a:t>
            </a:r>
            <a:r>
              <a:rPr lang="en-US" altLang="ko-KR" sz="1600" b="1" dirty="0" err="1" smtClean="0"/>
              <a:t>blockquote</a:t>
            </a:r>
            <a:r>
              <a:rPr lang="en-US" altLang="ko-KR" sz="1600" b="1" dirty="0" smtClean="0"/>
              <a:t>&gt;</a:t>
            </a:r>
            <a:r>
              <a:rPr lang="ko-KR" altLang="en-US" sz="1600" b="1" dirty="0" err="1" smtClean="0"/>
              <a:t>트위터</a:t>
            </a:r>
            <a:r>
              <a:rPr lang="ko-KR" altLang="en-US" sz="1600" b="1" dirty="0" smtClean="0"/>
              <a:t> 내용</a:t>
            </a:r>
            <a:r>
              <a:rPr lang="en-US" altLang="ko-KR" sz="1600" b="1" dirty="0" smtClean="0"/>
              <a:t>&lt;/</a:t>
            </a:r>
            <a:r>
              <a:rPr lang="en-US" altLang="ko-KR" sz="1600" b="1" dirty="0" err="1" smtClean="0"/>
              <a:t>blockquote</a:t>
            </a:r>
            <a:r>
              <a:rPr lang="en-US" altLang="ko-KR" sz="1600" b="1" dirty="0" smtClean="0"/>
              <a:t>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 &lt;/section&gt;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&lt;/aside&gt;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&lt;footer&gt;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    &lt;small&gt;&amp; copy </a:t>
            </a:r>
            <a:r>
              <a:rPr lang="en-US" altLang="ko-KR" sz="1600" b="1" dirty="0" err="1" smtClean="0"/>
              <a:t>unclepapa</a:t>
            </a:r>
            <a:r>
              <a:rPr lang="en-US" altLang="ko-KR" sz="1600" b="1" dirty="0" smtClean="0"/>
              <a:t> / &lt;address&gt;unclepapa@mail.com&lt;/address&gt;&lt;/small&gt;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           &lt;/footer&gt;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&lt;/body&gt;</a:t>
            </a:r>
          </a:p>
          <a:p>
            <a:pPr marL="0" indent="0">
              <a:buNone/>
            </a:pPr>
            <a:r>
              <a:rPr lang="en-US" altLang="ko-KR" sz="1600" b="1" dirty="0"/>
              <a:t> </a:t>
            </a:r>
            <a:r>
              <a:rPr lang="en-US" altLang="ko-KR" sz="1600" b="1" dirty="0" smtClean="0"/>
              <a:t>  &lt;/html&gt;                  </a:t>
            </a:r>
            <a:endParaRPr lang="en-US" altLang="ko-KR" b="1" dirty="0" smtClean="0"/>
          </a:p>
          <a:p>
            <a:pPr marL="0" indent="0">
              <a:buNone/>
            </a:pP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93126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2757" y="1293206"/>
            <a:ext cx="8820472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</a:t>
            </a:r>
            <a:r>
              <a:rPr lang="en-US" altLang="ko-KR" dirty="0" smtClean="0"/>
              <a:t>- </a:t>
            </a:r>
            <a:r>
              <a:rPr lang="ko-KR" altLang="en-US" dirty="0" smtClean="0"/>
              <a:t>정리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725" y="1657594"/>
            <a:ext cx="7776864" cy="5102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3979" y="1753188"/>
            <a:ext cx="1574470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                 </a:t>
            </a:r>
            <a:endParaRPr lang="ko-KR" altLang="en-US" dirty="0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11560" y="732656"/>
            <a:ext cx="1152128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</a:t>
            </a:r>
            <a:endParaRPr lang="ko-KR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575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2. HTML5 </a:t>
            </a:r>
            <a:r>
              <a:rPr lang="ko-KR" altLang="en-US" b="1" dirty="0" smtClean="0"/>
              <a:t>구조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1293206"/>
            <a:ext cx="8820472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4. HTML5</a:t>
            </a:r>
            <a:r>
              <a:rPr lang="ko-KR" altLang="en-US" dirty="0" smtClean="0"/>
              <a:t>의 기본템플릿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772816"/>
            <a:ext cx="8280920" cy="4752528"/>
          </a:xfrm>
          <a:prstGeom prst="rect">
            <a:avLst/>
          </a:prstGeom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755576" y="732268"/>
            <a:ext cx="1152128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</a:t>
            </a:r>
            <a:endParaRPr lang="ko-KR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395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52757" y="1293206"/>
            <a:ext cx="8820472" cy="543804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</a:t>
            </a:r>
            <a:r>
              <a:rPr lang="en-US" altLang="ko-KR" sz="1800" dirty="0" smtClean="0">
                <a:latin typeface="+mn-ea"/>
              </a:rPr>
              <a:t>* </a:t>
            </a:r>
            <a:r>
              <a:rPr lang="ko-KR" altLang="en-US" sz="1800" dirty="0" smtClean="0">
                <a:latin typeface="+mn-ea"/>
              </a:rPr>
              <a:t>태그와 속성 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- </a:t>
            </a:r>
            <a:r>
              <a:rPr lang="ko-KR" altLang="en-US" sz="1800" dirty="0" smtClean="0">
                <a:latin typeface="+mn-ea"/>
              </a:rPr>
              <a:t>시작태그와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종료태그 짝을 이룸 </a:t>
            </a:r>
            <a:r>
              <a:rPr lang="en-US" altLang="ko-KR" sz="1800" dirty="0" smtClean="0">
                <a:latin typeface="+mn-ea"/>
              </a:rPr>
              <a:t>: &lt;head&gt; …&lt;/head&gt;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- </a:t>
            </a:r>
            <a:r>
              <a:rPr lang="ko-KR" altLang="en-US" sz="1800" dirty="0" smtClean="0">
                <a:latin typeface="+mn-ea"/>
              </a:rPr>
              <a:t>시작태그만 존재 </a:t>
            </a:r>
            <a:r>
              <a:rPr lang="en-US" altLang="ko-KR" sz="1800" dirty="0" smtClean="0">
                <a:latin typeface="+mn-ea"/>
              </a:rPr>
              <a:t>: &lt;</a:t>
            </a:r>
            <a:r>
              <a:rPr lang="en-US" altLang="ko-KR" sz="1800" dirty="0" err="1" smtClean="0">
                <a:latin typeface="+mn-ea"/>
              </a:rPr>
              <a:t>br</a:t>
            </a:r>
            <a:r>
              <a:rPr lang="en-US" altLang="ko-KR" sz="1800" dirty="0" smtClean="0">
                <a:latin typeface="+mn-ea"/>
              </a:rPr>
              <a:t>&gt;, &lt;</a:t>
            </a:r>
            <a:r>
              <a:rPr lang="en-US" altLang="ko-KR" sz="1800" dirty="0" err="1" smtClean="0">
                <a:latin typeface="+mn-ea"/>
              </a:rPr>
              <a:t>hr</a:t>
            </a:r>
            <a:r>
              <a:rPr lang="en-US" altLang="ko-KR" sz="18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- </a:t>
            </a:r>
            <a:r>
              <a:rPr lang="ko-KR" altLang="en-US" sz="1800" dirty="0" smtClean="0">
                <a:latin typeface="+mn-ea"/>
              </a:rPr>
              <a:t>각 태그마다 속성 존재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속성에는 속성값 존재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* </a:t>
            </a:r>
            <a:r>
              <a:rPr lang="ko-KR" altLang="en-US" sz="1800" dirty="0" smtClean="0">
                <a:latin typeface="+mn-ea"/>
              </a:rPr>
              <a:t>주석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smtClean="0">
                <a:latin typeface="+mn-ea"/>
              </a:rPr>
              <a:t>프로그램 설명문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브라우저에 출력되지 않음 </a:t>
            </a:r>
            <a:r>
              <a:rPr lang="en-US" altLang="ko-KR" sz="1800" dirty="0" smtClean="0">
                <a:latin typeface="+mn-ea"/>
              </a:rPr>
              <a:t>-&gt; </a:t>
            </a:r>
            <a:r>
              <a:rPr lang="ko-KR" altLang="en-US" sz="1800" dirty="0" smtClean="0">
                <a:latin typeface="+mn-ea"/>
              </a:rPr>
              <a:t>디버깅 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유지보수를 위해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  <a:r>
              <a:rPr lang="ko-KR" altLang="en-US" sz="1800" dirty="0" smtClean="0">
                <a:latin typeface="+mn-ea"/>
              </a:rPr>
              <a:t> 중요한 요소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&lt;!-- </a:t>
            </a:r>
            <a:r>
              <a:rPr lang="ko-KR" altLang="en-US" sz="1800" dirty="0" smtClean="0">
                <a:latin typeface="+mn-ea"/>
              </a:rPr>
              <a:t>주석내용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  <a:sym typeface="Wingdings" panose="05000000000000000000" pitchFamily="2" charset="2"/>
              </a:rPr>
              <a:t>-- &gt;</a:t>
            </a:r>
            <a:endParaRPr lang="en-US" altLang="ko-KR" sz="1800" dirty="0" smtClean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3212976"/>
            <a:ext cx="6408712" cy="1152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64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206378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*</a:t>
            </a:r>
            <a:r>
              <a:rPr lang="en-US" altLang="ko-KR" sz="1800" dirty="0" smtClean="0">
                <a:latin typeface="+mn-ea"/>
              </a:rPr>
              <a:t> head : </a:t>
            </a:r>
            <a:r>
              <a:rPr lang="ko-KR" altLang="en-US" sz="1800" dirty="0" smtClean="0">
                <a:latin typeface="+mn-ea"/>
              </a:rPr>
              <a:t>웹 문서의 정의가 기술됨</a:t>
            </a:r>
            <a:r>
              <a:rPr lang="ko-KR" altLang="en-US" sz="1800" b="1" dirty="0" smtClean="0">
                <a:latin typeface="+mn-ea"/>
              </a:rPr>
              <a:t> </a:t>
            </a:r>
            <a:endParaRPr lang="en-US" altLang="ko-KR" sz="1800" b="1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- </a:t>
            </a:r>
            <a:r>
              <a:rPr lang="ko-KR" altLang="en-US" sz="1800" dirty="0" smtClean="0">
                <a:latin typeface="+mn-ea"/>
              </a:rPr>
              <a:t>문서 메타데이터 모음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스크립트와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스타일 시트 정의 및 링크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- title : </a:t>
            </a:r>
            <a:r>
              <a:rPr lang="ko-KR" altLang="en-US" sz="1800" dirty="0" smtClean="0">
                <a:latin typeface="+mn-ea"/>
              </a:rPr>
              <a:t>문서 제목 표시</a:t>
            </a:r>
            <a:r>
              <a:rPr lang="en-US" altLang="ko-KR" sz="1800" dirty="0" smtClean="0">
                <a:latin typeface="+mn-ea"/>
              </a:rPr>
              <a:t>,  base : </a:t>
            </a:r>
            <a:r>
              <a:rPr lang="ko-KR" altLang="en-US" sz="1800" dirty="0" smtClean="0">
                <a:latin typeface="+mn-ea"/>
              </a:rPr>
              <a:t>문서 기준 </a:t>
            </a:r>
            <a:r>
              <a:rPr lang="en-US" altLang="ko-KR" sz="1800" dirty="0" smtClean="0">
                <a:latin typeface="+mn-ea"/>
              </a:rPr>
              <a:t>URL </a:t>
            </a:r>
            <a:r>
              <a:rPr lang="ko-KR" altLang="en-US" sz="1800" dirty="0" smtClean="0">
                <a:latin typeface="+mn-ea"/>
              </a:rPr>
              <a:t>표시</a:t>
            </a:r>
            <a:r>
              <a:rPr lang="en-US" altLang="ko-KR" sz="1800" dirty="0" smtClean="0">
                <a:latin typeface="+mn-ea"/>
              </a:rPr>
              <a:t>, 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scoped : </a:t>
            </a:r>
            <a:r>
              <a:rPr lang="ko-KR" altLang="en-US" sz="1800" dirty="0" smtClean="0">
                <a:latin typeface="+mn-ea"/>
              </a:rPr>
              <a:t>스타일 영역 지정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상위 요소인 경우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하위 요소에도 적용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114149" y="2636912"/>
            <a:ext cx="8820472" cy="108012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	</a:t>
            </a:r>
            <a:r>
              <a:rPr lang="en-US" altLang="ko-KR" sz="1800" dirty="0" smtClean="0">
                <a:latin typeface="+mn-ea"/>
              </a:rPr>
              <a:t>&lt;title&gt; </a:t>
            </a:r>
            <a:r>
              <a:rPr lang="ko-KR" altLang="en-US" sz="1800" dirty="0" smtClean="0">
                <a:latin typeface="+mn-ea"/>
              </a:rPr>
              <a:t>문서 제목 </a:t>
            </a:r>
            <a:r>
              <a:rPr lang="en-US" altLang="ko-KR" sz="1800" dirty="0" smtClean="0">
                <a:latin typeface="+mn-ea"/>
              </a:rPr>
              <a:t>&lt;/title&gt;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&lt;/head&gt;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94947" y="3753036"/>
            <a:ext cx="8820472" cy="11161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850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&lt;&lt;head&gt;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	&lt;title&gt; </a:t>
            </a:r>
            <a:r>
              <a:rPr lang="ko-KR" altLang="en-US" sz="1800" dirty="0">
                <a:latin typeface="+mn-ea"/>
              </a:rPr>
              <a:t>문서 제목 </a:t>
            </a:r>
            <a:r>
              <a:rPr lang="en-US" altLang="ko-KR" sz="1800" dirty="0">
                <a:latin typeface="+mn-ea"/>
              </a:rPr>
              <a:t>&lt;/title&gt;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	</a:t>
            </a:r>
            <a:r>
              <a:rPr lang="en-US" altLang="ko-KR" sz="1800" dirty="0" smtClean="0">
                <a:latin typeface="+mn-ea"/>
              </a:rPr>
              <a:t>&lt;base </a:t>
            </a:r>
            <a:r>
              <a:rPr lang="en-US" altLang="ko-KR" sz="1800" dirty="0" err="1" smtClean="0">
                <a:latin typeface="+mn-ea"/>
              </a:rPr>
              <a:t>href</a:t>
            </a:r>
            <a:r>
              <a:rPr lang="en-US" altLang="ko-KR" sz="1800" dirty="0" smtClean="0">
                <a:latin typeface="+mn-ea"/>
              </a:rPr>
              <a:t>=“http://www.example.com/info/”&gt;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</a:t>
            </a:r>
            <a:r>
              <a:rPr lang="en-US" altLang="ko-KR" sz="1800" dirty="0">
                <a:latin typeface="+mn-ea"/>
              </a:rPr>
              <a:t>head&gt;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98260" y="4869160"/>
            <a:ext cx="8820472" cy="177281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850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&lt;&lt;head&gt;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	</a:t>
            </a:r>
            <a:r>
              <a:rPr lang="en-US" altLang="ko-KR" sz="1800" dirty="0" smtClean="0">
                <a:latin typeface="+mn-ea"/>
              </a:rPr>
              <a:t>&lt;style&gt;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	</a:t>
            </a:r>
            <a:r>
              <a:rPr lang="en-US" altLang="ko-KR" sz="1800" dirty="0" smtClean="0">
                <a:latin typeface="+mn-ea"/>
              </a:rPr>
              <a:t>body {font-family: “</a:t>
            </a:r>
            <a:r>
              <a:rPr lang="en-US" altLang="ko-KR" sz="1800" dirty="0" err="1" smtClean="0">
                <a:latin typeface="+mn-ea"/>
              </a:rPr>
              <a:t>Malun</a:t>
            </a:r>
            <a:r>
              <a:rPr lang="en-US" altLang="ko-KR" sz="1800" dirty="0" smtClean="0">
                <a:latin typeface="+mn-ea"/>
              </a:rPr>
              <a:t> Gothic’}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h1 {font-family: ‘</a:t>
            </a:r>
            <a:r>
              <a:rPr lang="ko-KR" altLang="en-US" sz="1800" dirty="0" smtClean="0">
                <a:latin typeface="+mn-ea"/>
              </a:rPr>
              <a:t>필기체</a:t>
            </a:r>
            <a:r>
              <a:rPr lang="en-US" altLang="ko-KR" sz="1800" dirty="0" smtClean="0">
                <a:latin typeface="+mn-ea"/>
              </a:rPr>
              <a:t>’; font-weight: bolder; color: #4183C4;}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&lt;/style&gt;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</a:t>
            </a:r>
            <a:r>
              <a:rPr lang="en-US" altLang="ko-KR" sz="1800" dirty="0">
                <a:latin typeface="+mn-ea"/>
              </a:rPr>
              <a:t>head&gt;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8702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206378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114149" y="1724588"/>
            <a:ext cx="8820472" cy="357661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 fontScale="925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&lt;article&gt;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&lt;h1&gt; Style Scoped&lt;/h1&gt;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&lt;p&gt;The second attribute for the style element will eventually…&lt;/p&gt;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&lt;section&gt;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&lt;style scoped&gt;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p{ color: red: }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&lt;/style&gt;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&lt;h2&gt;How does it work?&lt;/h2&gt;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&lt;p&gt;</a:t>
            </a:r>
            <a:r>
              <a:rPr lang="en-US" altLang="ko-KR" sz="1800" dirty="0" err="1" smtClean="0">
                <a:latin typeface="+mn-ea"/>
              </a:rPr>
              <a:t>Pellentesque</a:t>
            </a:r>
            <a:r>
              <a:rPr lang="en-US" altLang="ko-KR" sz="1800" dirty="0" smtClean="0">
                <a:latin typeface="+mn-ea"/>
              </a:rPr>
              <a:t> habitat </a:t>
            </a:r>
            <a:r>
              <a:rPr lang="en-US" altLang="ko-KR" sz="1800" dirty="0" err="1" smtClean="0">
                <a:latin typeface="+mn-ea"/>
              </a:rPr>
              <a:t>morbi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err="1" smtClean="0">
                <a:latin typeface="+mn-ea"/>
              </a:rPr>
              <a:t>tristique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err="1" smtClean="0">
                <a:latin typeface="+mn-ea"/>
              </a:rPr>
              <a:t>senectus</a:t>
            </a:r>
            <a:r>
              <a:rPr lang="en-US" altLang="ko-KR" sz="1800" dirty="0" smtClean="0">
                <a:latin typeface="+mn-ea"/>
              </a:rPr>
              <a:t> et </a:t>
            </a:r>
            <a:r>
              <a:rPr lang="en-US" altLang="ko-KR" sz="1800" dirty="0" err="1" smtClean="0">
                <a:latin typeface="+mn-ea"/>
              </a:rPr>
              <a:t>neus</a:t>
            </a:r>
            <a:r>
              <a:rPr lang="en-US" altLang="ko-KR" sz="1800" dirty="0" smtClean="0">
                <a:latin typeface="+mn-ea"/>
              </a:rPr>
              <a:t>…&lt;/p&gt;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&lt;/section&gt;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&lt;/article&gt;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91628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144016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*</a:t>
            </a:r>
            <a:r>
              <a:rPr lang="en-US" altLang="ko-KR" sz="1800" dirty="0" smtClean="0">
                <a:latin typeface="+mn-ea"/>
              </a:rPr>
              <a:t> meta : </a:t>
            </a:r>
            <a:r>
              <a:rPr lang="ko-KR" altLang="en-US" sz="1800" dirty="0" smtClean="0">
                <a:latin typeface="+mn-ea"/>
              </a:rPr>
              <a:t>데이터 제공자</a:t>
            </a:r>
            <a:r>
              <a:rPr lang="en-US" altLang="ko-KR" sz="1800" dirty="0" smtClean="0">
                <a:latin typeface="+mn-ea"/>
              </a:rPr>
              <a:t>(author), </a:t>
            </a:r>
            <a:r>
              <a:rPr lang="ko-KR" altLang="en-US" sz="1800" dirty="0" smtClean="0">
                <a:latin typeface="+mn-ea"/>
              </a:rPr>
              <a:t>저작권</a:t>
            </a:r>
            <a:r>
              <a:rPr lang="en-US" altLang="ko-KR" sz="1800" dirty="0" smtClean="0">
                <a:latin typeface="+mn-ea"/>
              </a:rPr>
              <a:t>(copyright), </a:t>
            </a:r>
            <a:r>
              <a:rPr lang="ko-KR" altLang="en-US" sz="1800" dirty="0" smtClean="0">
                <a:latin typeface="+mn-ea"/>
              </a:rPr>
              <a:t>키워드</a:t>
            </a:r>
            <a:r>
              <a:rPr lang="en-US" altLang="ko-KR" sz="1800" dirty="0" smtClean="0">
                <a:latin typeface="+mn-ea"/>
              </a:rPr>
              <a:t>(keyword),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ko-KR" altLang="en-US" sz="1800" dirty="0" smtClean="0">
                <a:latin typeface="+mn-ea"/>
              </a:rPr>
              <a:t>언어</a:t>
            </a:r>
            <a:r>
              <a:rPr lang="en-US" altLang="ko-KR" sz="1800" dirty="0" smtClean="0">
                <a:latin typeface="+mn-ea"/>
              </a:rPr>
              <a:t>(language)</a:t>
            </a:r>
            <a:r>
              <a:rPr lang="ko-KR" altLang="en-US" sz="1800" dirty="0" smtClean="0">
                <a:latin typeface="+mn-ea"/>
              </a:rPr>
              <a:t>등 문서 성격 파악하는데 도움되는 정보 포함</a:t>
            </a:r>
            <a:endParaRPr lang="en-US" altLang="ko-KR" sz="1800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130106" y="2132856"/>
            <a:ext cx="8820472" cy="54006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&lt;meta http-</a:t>
            </a:r>
            <a:r>
              <a:rPr lang="en-US" altLang="ko-KR" sz="1800" dirty="0" err="1" smtClean="0">
                <a:latin typeface="+mn-ea"/>
              </a:rPr>
              <a:t>equiv</a:t>
            </a:r>
            <a:r>
              <a:rPr lang="en-US" altLang="ko-KR" sz="1800" dirty="0" smtClean="0">
                <a:latin typeface="+mn-ea"/>
              </a:rPr>
              <a:t>=“content-type” content=“text/html; charset=“utf-8”&gt;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85872" y="2852936"/>
            <a:ext cx="8820472" cy="55806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&lt;meta http-</a:t>
            </a:r>
            <a:r>
              <a:rPr lang="en-US" altLang="ko-KR" sz="1800" dirty="0" err="1">
                <a:latin typeface="+mn-ea"/>
              </a:rPr>
              <a:t>equiv</a:t>
            </a:r>
            <a:r>
              <a:rPr lang="en-US" altLang="ko-KR" sz="1800" dirty="0" smtClean="0">
                <a:latin typeface="+mn-ea"/>
              </a:rPr>
              <a:t>=“refresh” </a:t>
            </a:r>
            <a:r>
              <a:rPr lang="en-US" altLang="ko-KR" sz="1800" dirty="0">
                <a:latin typeface="+mn-ea"/>
              </a:rPr>
              <a:t>content</a:t>
            </a:r>
            <a:r>
              <a:rPr lang="en-US" altLang="ko-KR" sz="1800" dirty="0" smtClean="0">
                <a:latin typeface="+mn-ea"/>
              </a:rPr>
              <a:t>=“60; </a:t>
            </a:r>
            <a:r>
              <a:rPr lang="en-US" altLang="ko-KR" sz="1800" dirty="0" err="1" smtClean="0">
                <a:latin typeface="+mn-ea"/>
              </a:rPr>
              <a:t>url</a:t>
            </a:r>
            <a:r>
              <a:rPr lang="en-US" altLang="ko-KR" sz="1800" dirty="0" smtClean="0">
                <a:latin typeface="+mn-ea"/>
              </a:rPr>
              <a:t>=example.html”&gt;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85872" y="3501008"/>
            <a:ext cx="8820472" cy="504056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&lt;meta </a:t>
            </a:r>
            <a:r>
              <a:rPr lang="en-US" altLang="ko-KR" sz="1800" dirty="0" smtClean="0">
                <a:latin typeface="+mn-ea"/>
              </a:rPr>
              <a:t>name=“author” </a:t>
            </a:r>
            <a:r>
              <a:rPr lang="en-US" altLang="ko-KR" sz="1800" dirty="0">
                <a:latin typeface="+mn-ea"/>
              </a:rPr>
              <a:t>content</a:t>
            </a:r>
            <a:r>
              <a:rPr lang="en-US" altLang="ko-KR" sz="1800" dirty="0" smtClean="0">
                <a:latin typeface="+mn-ea"/>
              </a:rPr>
              <a:t>=“Douglas Ham”&gt;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10746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61653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(1)</a:t>
            </a:r>
            <a:r>
              <a:rPr lang="ko-KR" altLang="en-US" dirty="0" smtClean="0"/>
              <a:t>텍스트 관련 태그</a:t>
            </a:r>
            <a:endParaRPr lang="en-US" altLang="ko-KR" dirty="0" smtClean="0"/>
          </a:p>
          <a:p>
            <a:pPr>
              <a:buFont typeface="Arial" charset="0"/>
              <a:buChar char="•"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en-US" altLang="ko-KR" sz="1800" dirty="0" smtClean="0"/>
              <a:t>&lt;h1&gt; : </a:t>
            </a:r>
            <a:r>
              <a:rPr lang="ko-KR" altLang="en-US" sz="1800" dirty="0" smtClean="0"/>
              <a:t>문자 크기 표현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&lt;p&gt; </a:t>
            </a:r>
            <a:r>
              <a:rPr lang="ko-KR" altLang="en-US" sz="1800" dirty="0" smtClean="0"/>
              <a:t>문단 나타냄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ko-KR" altLang="en-US" sz="1800" dirty="0" smtClean="0"/>
              <a:t>   예제</a:t>
            </a:r>
            <a:r>
              <a:rPr lang="en-US" altLang="ko-KR" sz="1800" dirty="0" smtClean="0"/>
              <a:t>) text1.html </a:t>
            </a:r>
            <a:r>
              <a:rPr lang="ko-KR" altLang="en-US" sz="1800" dirty="0" smtClean="0"/>
              <a:t>실행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(2) </a:t>
            </a:r>
            <a:r>
              <a:rPr lang="ko-KR" altLang="en-US" sz="1800" dirty="0" smtClean="0">
                <a:latin typeface="+mn-ea"/>
              </a:rPr>
              <a:t>하이퍼링크 태그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                                                        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: hyperlink.html                                                        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44" y="1700808"/>
            <a:ext cx="5544616" cy="57606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44" y="3775348"/>
            <a:ext cx="5040560" cy="2852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370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97632" y="1556792"/>
            <a:ext cx="8153400" cy="4320480"/>
          </a:xfrm>
          <a:prstGeom prst="rect">
            <a:avLst/>
          </a:prstGeom>
        </p:spPr>
        <p:txBody>
          <a:bodyPr vert="horz">
            <a:normAutofit fontScale="850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 smtClean="0"/>
              <a:t>웹 표준</a:t>
            </a:r>
            <a:endParaRPr lang="en-US" altLang="ko-KR" dirty="0" smtClean="0"/>
          </a:p>
          <a:p>
            <a:pPr lvl="1">
              <a:lnSpc>
                <a:spcPct val="160000"/>
              </a:lnSpc>
            </a:pPr>
            <a:r>
              <a:rPr lang="ko-KR" altLang="en-US" b="1" dirty="0" smtClean="0"/>
              <a:t>웹 표준 </a:t>
            </a:r>
            <a:r>
              <a:rPr lang="en-US" altLang="ko-KR" dirty="0" smtClean="0"/>
              <a:t>: </a:t>
            </a:r>
            <a:r>
              <a:rPr lang="ko-KR" altLang="en-US" dirty="0" smtClean="0"/>
              <a:t>다양한 접속 환경을 가진 인터넷 사용자들이 정보에 소외되지 않고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동등하게 정보를 이용할 수 있도록 표준에 따라 웹을 개발하는 것</a:t>
            </a:r>
            <a:r>
              <a:rPr lang="en-US" altLang="ko-KR" dirty="0" smtClean="0"/>
              <a:t>, </a:t>
            </a:r>
            <a:r>
              <a:rPr lang="ko-KR" altLang="en-US" dirty="0" smtClean="0"/>
              <a:t>또는 </a:t>
            </a:r>
            <a:r>
              <a:rPr lang="ko-KR" altLang="en-US" b="1" dirty="0" smtClean="0">
                <a:solidFill>
                  <a:srgbClr val="C00000"/>
                </a:solidFill>
              </a:rPr>
              <a:t>웹을 구현하는데 표준으로 사용되는 지침과 기술방식의 집합</a:t>
            </a:r>
            <a:endParaRPr lang="en-US" altLang="ko-KR" b="1" dirty="0">
              <a:solidFill>
                <a:srgbClr val="C00000"/>
              </a:solidFill>
            </a:endParaRPr>
          </a:p>
          <a:p>
            <a:pPr lvl="1">
              <a:lnSpc>
                <a:spcPct val="160000"/>
              </a:lnSpc>
            </a:pPr>
            <a:r>
              <a:rPr lang="ko-KR" altLang="en-US" b="1" dirty="0" smtClean="0">
                <a:latin typeface="+mj-lt"/>
              </a:rPr>
              <a:t>웹 표준의 특징</a:t>
            </a:r>
            <a:endParaRPr lang="en-US" altLang="ko-KR" b="1" dirty="0" smtClean="0">
              <a:latin typeface="+mj-lt"/>
            </a:endParaRPr>
          </a:p>
          <a:p>
            <a:pPr lvl="2">
              <a:lnSpc>
                <a:spcPct val="160000"/>
              </a:lnSpc>
            </a:pPr>
            <a:r>
              <a:rPr lang="ko-KR" altLang="en-US" dirty="0" smtClean="0">
                <a:latin typeface="+mj-lt"/>
              </a:rPr>
              <a:t>제공하는 정보를 모든 사람이 접근하여 보다 </a:t>
            </a:r>
            <a:r>
              <a:rPr lang="ko-KR" altLang="en-US" b="1" dirty="0" smtClean="0">
                <a:solidFill>
                  <a:srgbClr val="C00000"/>
                </a:solidFill>
                <a:latin typeface="+mj-lt"/>
              </a:rPr>
              <a:t>빠르고 즐겁게 웹 개발이 가능</a:t>
            </a:r>
            <a:endParaRPr lang="en-US" altLang="ko-KR" b="1" dirty="0" smtClean="0">
              <a:solidFill>
                <a:srgbClr val="C00000"/>
              </a:solidFill>
              <a:latin typeface="+mj-lt"/>
            </a:endParaRPr>
          </a:p>
          <a:p>
            <a:pPr lvl="2">
              <a:lnSpc>
                <a:spcPct val="160000"/>
              </a:lnSpc>
            </a:pPr>
            <a:r>
              <a:rPr lang="ko-KR" altLang="en-US" dirty="0" smtClean="0">
                <a:latin typeface="+mj-lt"/>
              </a:rPr>
              <a:t>웹을 이용하기 위해 특별한 요구를 갖는 사람들이 </a:t>
            </a:r>
            <a:r>
              <a:rPr lang="ko-KR" altLang="en-US" b="1" dirty="0" smtClean="0">
                <a:solidFill>
                  <a:srgbClr val="C00000"/>
                </a:solidFill>
                <a:latin typeface="+mj-lt"/>
              </a:rPr>
              <a:t>보다 쉽게 웹을 이용할 수 있음</a:t>
            </a:r>
            <a:endParaRPr lang="en-US" altLang="ko-KR" b="1" dirty="0" smtClean="0">
              <a:solidFill>
                <a:srgbClr val="C00000"/>
              </a:solidFill>
              <a:latin typeface="+mj-lt"/>
            </a:endParaRPr>
          </a:p>
          <a:p>
            <a:pPr lvl="2">
              <a:lnSpc>
                <a:spcPct val="160000"/>
              </a:lnSpc>
            </a:pPr>
            <a:r>
              <a:rPr lang="ko-KR" altLang="en-US" dirty="0" smtClean="0">
                <a:latin typeface="+mj-lt"/>
              </a:rPr>
              <a:t>보편적인 웹 표준을 유지함으로써 기술 개발에 따른 </a:t>
            </a:r>
            <a:r>
              <a:rPr lang="ko-KR" altLang="en-US" b="1" dirty="0" smtClean="0">
                <a:solidFill>
                  <a:srgbClr val="C00000"/>
                </a:solidFill>
                <a:latin typeface="+mj-lt"/>
              </a:rPr>
              <a:t>상위호환성을 확보할 수 있음</a:t>
            </a:r>
            <a:endParaRPr lang="en-US" altLang="ko-KR" b="1" dirty="0" smtClean="0">
              <a:solidFill>
                <a:srgbClr val="C00000"/>
              </a:solidFill>
              <a:latin typeface="+mj-lt"/>
            </a:endParaRPr>
          </a:p>
          <a:p>
            <a:pPr lvl="1">
              <a:lnSpc>
                <a:spcPct val="160000"/>
              </a:lnSpc>
            </a:pPr>
            <a:r>
              <a:rPr lang="ko-KR" altLang="en-US" b="1" dirty="0" smtClean="0"/>
              <a:t>웹 </a:t>
            </a:r>
            <a:r>
              <a:rPr lang="ko-KR" altLang="en-US" b="1" dirty="0" err="1" smtClean="0"/>
              <a:t>접근성</a:t>
            </a:r>
            <a:r>
              <a:rPr lang="ko-KR" altLang="en-US" b="1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신체적</a:t>
            </a:r>
            <a:r>
              <a:rPr lang="en-US" altLang="ko-KR" dirty="0" smtClean="0"/>
              <a:t>, </a:t>
            </a:r>
            <a:r>
              <a:rPr lang="ko-KR" altLang="en-US" dirty="0" smtClean="0"/>
              <a:t>환경적 조건에 관계없이 인터넷에 접속하여 웹 서비스를 이용할 수 있어야 한다는 것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770722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61653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(3) </a:t>
            </a:r>
            <a:r>
              <a:rPr lang="ko-KR" altLang="en-US" dirty="0" smtClean="0"/>
              <a:t>목록 구성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 list.html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&lt;</a:t>
            </a:r>
            <a:r>
              <a:rPr lang="en-US" altLang="ko-KR" sz="1800" dirty="0" err="1" smtClean="0">
                <a:latin typeface="+mn-ea"/>
              </a:rPr>
              <a:t>ol</a:t>
            </a:r>
            <a:r>
              <a:rPr lang="en-US" altLang="ko-KR" sz="1800" dirty="0" smtClean="0">
                <a:latin typeface="+mn-ea"/>
              </a:rPr>
              <a:t>&gt; </a:t>
            </a:r>
            <a:r>
              <a:rPr lang="ko-KR" altLang="en-US" sz="1800" dirty="0" smtClean="0">
                <a:latin typeface="+mn-ea"/>
              </a:rPr>
              <a:t>순서 있는 리스트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리스트 아이템 </a:t>
            </a:r>
            <a:r>
              <a:rPr lang="en-US" altLang="ko-KR" sz="1800" dirty="0" smtClean="0">
                <a:latin typeface="+mn-ea"/>
              </a:rPr>
              <a:t>&lt;li&gt;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&lt;</a:t>
            </a:r>
            <a:r>
              <a:rPr lang="en-US" altLang="ko-KR" sz="1800" dirty="0" err="1" smtClean="0">
                <a:latin typeface="+mn-ea"/>
              </a:rPr>
              <a:t>ul</a:t>
            </a:r>
            <a:r>
              <a:rPr lang="en-US" altLang="ko-KR" sz="1800" dirty="0">
                <a:latin typeface="+mn-ea"/>
              </a:rPr>
              <a:t>&gt; </a:t>
            </a:r>
            <a:r>
              <a:rPr lang="ko-KR" altLang="en-US" sz="1800" dirty="0">
                <a:latin typeface="+mn-ea"/>
              </a:rPr>
              <a:t>순서 </a:t>
            </a:r>
            <a:r>
              <a:rPr lang="ko-KR" altLang="en-US" sz="1800" dirty="0" smtClean="0">
                <a:latin typeface="+mn-ea"/>
              </a:rPr>
              <a:t>없는 </a:t>
            </a:r>
            <a:r>
              <a:rPr lang="ko-KR" altLang="en-US" sz="1800" dirty="0">
                <a:latin typeface="+mn-ea"/>
              </a:rPr>
              <a:t>리스트</a:t>
            </a:r>
            <a:r>
              <a:rPr lang="en-US" altLang="ko-KR" sz="1800" dirty="0">
                <a:latin typeface="+mn-ea"/>
              </a:rPr>
              <a:t>, </a:t>
            </a:r>
            <a:r>
              <a:rPr lang="ko-KR" altLang="en-US" sz="1800" dirty="0">
                <a:latin typeface="+mn-ea"/>
              </a:rPr>
              <a:t>리스트 아이템 </a:t>
            </a:r>
            <a:r>
              <a:rPr lang="en-US" altLang="ko-KR" sz="1800" dirty="0">
                <a:latin typeface="+mn-ea"/>
              </a:rPr>
              <a:t>&lt;li&gt;                                         </a:t>
            </a:r>
            <a:endParaRPr lang="en-US" altLang="ko-KR" sz="1800" dirty="0" smtClean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" y="1815480"/>
            <a:ext cx="6855637" cy="341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860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61653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(3) </a:t>
            </a:r>
            <a:r>
              <a:rPr lang="ko-KR" altLang="en-US" dirty="0" smtClean="0"/>
              <a:t>목록 구성 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목록 나타내는 태그 </a:t>
            </a:r>
            <a:r>
              <a:rPr lang="en-US" altLang="ko-KR" dirty="0" smtClean="0"/>
              <a:t>: dl, </a:t>
            </a:r>
            <a:r>
              <a:rPr lang="en-US" altLang="ko-KR" dirty="0" err="1" smtClean="0"/>
              <a:t>dt</a:t>
            </a:r>
            <a:r>
              <a:rPr lang="en-US" altLang="ko-KR" dirty="0" smtClean="0"/>
              <a:t>, </a:t>
            </a:r>
            <a:r>
              <a:rPr lang="en-US" altLang="ko-KR" dirty="0" err="1" smtClean="0"/>
              <a:t>dd</a:t>
            </a:r>
            <a:r>
              <a:rPr lang="en-US" altLang="ko-KR" dirty="0" smtClean="0"/>
              <a:t>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&lt;dl&gt; </a:t>
            </a:r>
            <a:r>
              <a:rPr lang="ko-KR" altLang="en-US" sz="1800" dirty="0" smtClean="0">
                <a:latin typeface="+mn-ea"/>
              </a:rPr>
              <a:t>순서 없는 리스트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리스트 아이템은 </a:t>
            </a:r>
            <a:r>
              <a:rPr lang="en-US" altLang="ko-KR" sz="1800" dirty="0" smtClean="0">
                <a:latin typeface="+mn-ea"/>
              </a:rPr>
              <a:t>&lt;dl&gt;</a:t>
            </a:r>
            <a:r>
              <a:rPr lang="ko-KR" altLang="en-US" sz="1800" dirty="0" smtClean="0">
                <a:latin typeface="+mn-ea"/>
              </a:rPr>
              <a:t>내부에 </a:t>
            </a:r>
            <a:r>
              <a:rPr lang="en-US" altLang="ko-KR" sz="1800" dirty="0" smtClean="0">
                <a:latin typeface="+mn-ea"/>
              </a:rPr>
              <a:t>&lt;</a:t>
            </a:r>
            <a:r>
              <a:rPr lang="en-US" altLang="ko-KR" sz="1800" dirty="0" err="1" smtClean="0">
                <a:latin typeface="+mn-ea"/>
              </a:rPr>
              <a:t>dd</a:t>
            </a:r>
            <a:r>
              <a:rPr lang="en-US" altLang="ko-KR" sz="18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</a:t>
            </a:r>
            <a:r>
              <a:rPr lang="ko-KR" altLang="en-US" sz="1800" dirty="0" smtClean="0">
                <a:latin typeface="+mn-ea"/>
              </a:rPr>
              <a:t>리스트 아이템 제목을 위해 </a:t>
            </a:r>
            <a:r>
              <a:rPr lang="en-US" altLang="ko-KR" sz="1800" dirty="0" smtClean="0">
                <a:latin typeface="+mn-ea"/>
              </a:rPr>
              <a:t>&lt;</a:t>
            </a:r>
            <a:r>
              <a:rPr lang="en-US" altLang="ko-KR" sz="1800" dirty="0" err="1" smtClean="0">
                <a:latin typeface="+mn-ea"/>
              </a:rPr>
              <a:t>dt</a:t>
            </a:r>
            <a:r>
              <a:rPr lang="en-US" altLang="ko-KR" sz="1800" dirty="0" smtClean="0">
                <a:latin typeface="+mn-ea"/>
              </a:rPr>
              <a:t>&gt;                                         </a:t>
            </a:r>
          </a:p>
          <a:p>
            <a:pPr marL="0" indent="0">
              <a:buNone/>
            </a:pPr>
            <a:r>
              <a:rPr lang="ko-KR" altLang="en-US" sz="1800" dirty="0">
                <a:latin typeface="+mn-ea"/>
              </a:rPr>
              <a:t>예제</a:t>
            </a:r>
            <a:r>
              <a:rPr lang="en-US" altLang="ko-KR" sz="1800" dirty="0">
                <a:latin typeface="+mn-ea"/>
              </a:rPr>
              <a:t>) </a:t>
            </a:r>
            <a:r>
              <a:rPr lang="en-US" altLang="ko-KR" sz="1800" dirty="0" smtClean="0">
                <a:latin typeface="+mn-ea"/>
              </a:rPr>
              <a:t>list2.html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" y="2191172"/>
            <a:ext cx="5656483" cy="3168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4261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 fontScale="925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1).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(4) </a:t>
            </a:r>
            <a:r>
              <a:rPr lang="ko-KR" altLang="en-US" dirty="0" smtClean="0"/>
              <a:t>테이블 태그 </a:t>
            </a:r>
            <a:r>
              <a:rPr lang="en-US" altLang="ko-KR" sz="1900" dirty="0" smtClean="0"/>
              <a:t>: </a:t>
            </a:r>
            <a:r>
              <a:rPr lang="ko-KR" altLang="en-US" sz="1900" dirty="0" smtClean="0"/>
              <a:t>표를 나타내는 태그</a:t>
            </a:r>
            <a:r>
              <a:rPr lang="en-US" altLang="ko-KR" sz="1900" dirty="0" smtClean="0"/>
              <a:t>&lt;table&gt;, &lt;table&gt;</a:t>
            </a:r>
            <a:r>
              <a:rPr lang="ko-KR" altLang="en-US" sz="1900" dirty="0" smtClean="0"/>
              <a:t>내부에</a:t>
            </a:r>
            <a:r>
              <a:rPr lang="en-US" altLang="ko-KR" sz="1900" dirty="0" smtClean="0"/>
              <a:t>&lt;</a:t>
            </a:r>
            <a:r>
              <a:rPr lang="en-US" altLang="ko-KR" sz="1900" dirty="0" err="1" smtClean="0"/>
              <a:t>tr</a:t>
            </a:r>
            <a:r>
              <a:rPr lang="en-US" altLang="ko-KR" sz="1900" dirty="0" smtClean="0"/>
              <a:t>&gt;, &lt;td&gt;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&lt;table&gt; : </a:t>
            </a:r>
            <a:r>
              <a:rPr lang="ko-KR" altLang="en-US" sz="1800" b="1" dirty="0" smtClean="0">
                <a:latin typeface="+mn-ea"/>
              </a:rPr>
              <a:t>웹 문서의 표</a:t>
            </a:r>
            <a:r>
              <a:rPr lang="en-US" altLang="ko-KR" sz="1800" b="1" dirty="0" smtClean="0">
                <a:latin typeface="+mn-ea"/>
              </a:rPr>
              <a:t>,  &lt;</a:t>
            </a:r>
            <a:r>
              <a:rPr lang="en-US" altLang="ko-KR" sz="1800" b="1" dirty="0" err="1" smtClean="0">
                <a:latin typeface="+mn-ea"/>
              </a:rPr>
              <a:t>tr</a:t>
            </a:r>
            <a:r>
              <a:rPr lang="en-US" altLang="ko-KR" sz="1800" b="1" dirty="0" smtClean="0">
                <a:latin typeface="+mn-ea"/>
              </a:rPr>
              <a:t>&gt; : </a:t>
            </a:r>
            <a:r>
              <a:rPr lang="ko-KR" altLang="en-US" sz="1800" b="1" dirty="0" smtClean="0">
                <a:latin typeface="+mn-ea"/>
              </a:rPr>
              <a:t>행</a:t>
            </a:r>
            <a:r>
              <a:rPr lang="en-US" altLang="ko-KR" sz="1800" b="1" dirty="0" smtClean="0">
                <a:latin typeface="+mn-ea"/>
              </a:rPr>
              <a:t>, &lt;td&gt; : </a:t>
            </a:r>
            <a:r>
              <a:rPr lang="ko-KR" altLang="en-US" sz="1800" b="1" dirty="0" smtClean="0">
                <a:latin typeface="+mn-ea"/>
              </a:rPr>
              <a:t>열   </a:t>
            </a: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 err="1" smtClean="0">
                <a:latin typeface="+mn-ea"/>
              </a:rPr>
              <a:t>th</a:t>
            </a:r>
            <a:r>
              <a:rPr lang="en-US" altLang="ko-KR" sz="1800" b="1" dirty="0" smtClean="0">
                <a:latin typeface="+mn-ea"/>
              </a:rPr>
              <a:t>&gt; : </a:t>
            </a:r>
            <a:r>
              <a:rPr lang="ko-KR" altLang="en-US" sz="1800" b="1" dirty="0" smtClean="0">
                <a:latin typeface="+mn-ea"/>
              </a:rPr>
              <a:t>타이틀 의미</a:t>
            </a:r>
            <a:r>
              <a:rPr lang="en-US" altLang="ko-KR" sz="1800" b="1" dirty="0" smtClean="0">
                <a:latin typeface="+mn-ea"/>
              </a:rPr>
              <a:t>, </a:t>
            </a:r>
            <a:r>
              <a:rPr lang="ko-KR" altLang="en-US" sz="1800" b="1" dirty="0" smtClean="0">
                <a:latin typeface="+mn-ea"/>
              </a:rPr>
              <a:t>두꺼움</a:t>
            </a:r>
            <a:r>
              <a:rPr lang="en-US" altLang="ko-KR" sz="1800" b="1" dirty="0" smtClean="0">
                <a:latin typeface="+mn-ea"/>
              </a:rPr>
              <a:t> 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&lt;table&gt; 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</a:t>
            </a:r>
            <a:r>
              <a:rPr lang="en-US" altLang="ko-KR" sz="1800" dirty="0" err="1" smtClean="0">
                <a:latin typeface="+mn-ea"/>
              </a:rPr>
              <a:t>tr</a:t>
            </a:r>
            <a:r>
              <a:rPr lang="en-US" altLang="ko-KR" sz="18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&lt;td&gt;…&lt;/td&gt;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</a:t>
            </a:r>
            <a:r>
              <a:rPr lang="en-US" altLang="ko-KR" sz="1800" dirty="0" err="1" smtClean="0">
                <a:latin typeface="+mn-ea"/>
              </a:rPr>
              <a:t>tr</a:t>
            </a:r>
            <a:r>
              <a:rPr lang="en-US" altLang="ko-KR" sz="18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&lt;/table&gt;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)table.html       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1556792"/>
            <a:ext cx="6351581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583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4) </a:t>
            </a:r>
            <a:r>
              <a:rPr lang="ko-KR" altLang="en-US" dirty="0" smtClean="0"/>
              <a:t>테이블 태그 </a:t>
            </a:r>
            <a:r>
              <a:rPr lang="en-US" altLang="ko-KR" sz="1900" dirty="0" smtClean="0"/>
              <a:t>: </a:t>
            </a:r>
            <a:r>
              <a:rPr lang="ko-KR" altLang="en-US" sz="1900" dirty="0" smtClean="0"/>
              <a:t>표를 나타내는 태그</a:t>
            </a:r>
            <a:r>
              <a:rPr lang="en-US" altLang="ko-KR" sz="1900" dirty="0" smtClean="0"/>
              <a:t>&lt;table&gt;, &lt;table&gt;</a:t>
            </a:r>
            <a:r>
              <a:rPr lang="ko-KR" altLang="en-US" sz="1900" dirty="0" smtClean="0"/>
              <a:t>내부에</a:t>
            </a:r>
            <a:r>
              <a:rPr lang="en-US" altLang="ko-KR" sz="1900" dirty="0" smtClean="0"/>
              <a:t>&lt;</a:t>
            </a:r>
            <a:r>
              <a:rPr lang="en-US" altLang="ko-KR" sz="1900" dirty="0" err="1" smtClean="0"/>
              <a:t>tr</a:t>
            </a:r>
            <a:r>
              <a:rPr lang="en-US" altLang="ko-KR" sz="1900" dirty="0" smtClean="0"/>
              <a:t>&gt;, &lt;td&gt;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표에서 열 </a:t>
            </a:r>
            <a:r>
              <a:rPr lang="ko-KR" altLang="en-US" sz="1800" dirty="0" err="1" smtClean="0">
                <a:latin typeface="+mn-ea"/>
              </a:rPr>
              <a:t>합칠때</a:t>
            </a:r>
            <a:r>
              <a:rPr lang="ko-KR" altLang="en-US" sz="1800" dirty="0" smtClean="0">
                <a:latin typeface="+mn-ea"/>
              </a:rPr>
              <a:t> 속성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en-US" altLang="ko-KR" sz="1800" dirty="0" err="1" smtClean="0">
                <a:latin typeface="+mn-ea"/>
              </a:rPr>
              <a:t>colspan</a:t>
            </a:r>
            <a:r>
              <a:rPr lang="en-US" altLang="ko-KR" sz="1800" dirty="0" smtClean="0">
                <a:latin typeface="+mn-ea"/>
              </a:rPr>
              <a:t> = </a:t>
            </a:r>
            <a:r>
              <a:rPr lang="ko-KR" altLang="en-US" sz="1800" dirty="0" smtClean="0">
                <a:latin typeface="+mn-ea"/>
              </a:rPr>
              <a:t>숫자</a:t>
            </a:r>
            <a:r>
              <a:rPr lang="en-US" altLang="ko-KR" sz="1800" dirty="0" smtClean="0">
                <a:latin typeface="+mn-ea"/>
              </a:rPr>
              <a:t> , </a:t>
            </a:r>
            <a:r>
              <a:rPr lang="ko-KR" altLang="en-US" sz="1800" dirty="0" err="1" smtClean="0">
                <a:latin typeface="+mn-ea"/>
              </a:rPr>
              <a:t>행합칠때</a:t>
            </a: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en-US" altLang="ko-KR" sz="1800" dirty="0" err="1" smtClean="0">
                <a:latin typeface="+mn-ea"/>
              </a:rPr>
              <a:t>rowspan</a:t>
            </a:r>
            <a:r>
              <a:rPr lang="en-US" altLang="ko-KR" sz="1800" dirty="0" smtClean="0">
                <a:latin typeface="+mn-ea"/>
              </a:rPr>
              <a:t>=</a:t>
            </a:r>
            <a:r>
              <a:rPr lang="ko-KR" altLang="en-US" sz="1800" dirty="0" smtClean="0">
                <a:latin typeface="+mn-ea"/>
              </a:rPr>
              <a:t>숫자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)table.html </a:t>
            </a:r>
            <a:endParaRPr lang="en-US" altLang="ko-KR" sz="1800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739" y="1700808"/>
            <a:ext cx="6840760" cy="288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477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(4) </a:t>
            </a:r>
            <a:r>
              <a:rPr lang="ko-KR" altLang="en-US" dirty="0" smtClean="0"/>
              <a:t>테이블 태그 </a:t>
            </a:r>
            <a:r>
              <a:rPr lang="en-US" altLang="ko-KR" sz="1900" dirty="0" smtClean="0"/>
              <a:t>: </a:t>
            </a:r>
            <a:r>
              <a:rPr lang="ko-KR" altLang="en-US" sz="1900" dirty="0" smtClean="0"/>
              <a:t>표를 나타내는 태그</a:t>
            </a:r>
            <a:r>
              <a:rPr lang="en-US" altLang="ko-KR" sz="1900" dirty="0" smtClean="0"/>
              <a:t>&lt;table&gt;, &lt;table&gt;</a:t>
            </a:r>
            <a:r>
              <a:rPr lang="ko-KR" altLang="en-US" sz="1900" dirty="0" smtClean="0"/>
              <a:t>내부에</a:t>
            </a:r>
            <a:r>
              <a:rPr lang="en-US" altLang="ko-KR" sz="1900" dirty="0" smtClean="0"/>
              <a:t>&lt;</a:t>
            </a:r>
            <a:r>
              <a:rPr lang="en-US" altLang="ko-KR" sz="1900" dirty="0" err="1" smtClean="0"/>
              <a:t>tr</a:t>
            </a:r>
            <a:r>
              <a:rPr lang="en-US" altLang="ko-KR" sz="1900" dirty="0" smtClean="0"/>
              <a:t>&gt;, &lt;td&gt;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행 합친 테이블  예제 </a:t>
            </a:r>
            <a:r>
              <a:rPr lang="en-US" altLang="ko-KR" sz="1800" dirty="0" smtClean="0">
                <a:latin typeface="+mn-ea"/>
              </a:rPr>
              <a:t>: table2.html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051" y="1844824"/>
            <a:ext cx="6336704" cy="290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33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1) HTML5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(4) </a:t>
            </a:r>
            <a:r>
              <a:rPr lang="ko-KR" altLang="en-US" dirty="0" smtClean="0"/>
              <a:t>테이블 태그 </a:t>
            </a:r>
            <a:r>
              <a:rPr lang="en-US" altLang="ko-KR" dirty="0" smtClean="0"/>
              <a:t>: </a:t>
            </a:r>
            <a:r>
              <a:rPr lang="ko-KR" altLang="en-US" dirty="0" smtClean="0"/>
              <a:t>게시판 틀 제작 예제</a:t>
            </a:r>
            <a:endParaRPr lang="en-US" altLang="ko-KR" sz="1900" dirty="0" smtClean="0"/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 table3.html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" y="1916832"/>
            <a:ext cx="7128792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1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1487190"/>
            <a:ext cx="8424936" cy="5182169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00" dirty="0" smtClean="0"/>
          </a:p>
        </p:txBody>
      </p:sp>
      <p:sp>
        <p:nvSpPr>
          <p:cNvPr id="6" name="제목 1"/>
          <p:cNvSpPr txBox="1">
            <a:spLocks/>
          </p:cNvSpPr>
          <p:nvPr/>
        </p:nvSpPr>
        <p:spPr>
          <a:xfrm>
            <a:off x="524674" y="807071"/>
            <a:ext cx="3759294" cy="680120"/>
          </a:xfrm>
          <a:prstGeom prst="rect">
            <a:avLst/>
          </a:prstGeom>
        </p:spPr>
        <p:txBody>
          <a:bodyPr vert="horz" anchor="ctr">
            <a:normAutofit fontScale="85000" lnSpcReduction="100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   </a:t>
            </a:r>
            <a:r>
              <a:rPr lang="en-US" altLang="ko-KR" dirty="0"/>
              <a:t>1. HTML5 </a:t>
            </a:r>
            <a:r>
              <a:rPr lang="ko-KR" altLang="en-US" dirty="0" smtClean="0"/>
              <a:t>태그</a:t>
            </a:r>
            <a:endParaRPr lang="en-US" altLang="ko-KR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93" y="4818173"/>
            <a:ext cx="5105400" cy="146685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61" y="1473472"/>
            <a:ext cx="5162550" cy="307898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7147" y="1519187"/>
            <a:ext cx="5105400" cy="291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35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2) HTML5 </a:t>
            </a:r>
            <a:r>
              <a:rPr lang="ko-KR" altLang="en-US" dirty="0" smtClean="0"/>
              <a:t>멀티미디어 </a:t>
            </a:r>
            <a:r>
              <a:rPr lang="ko-KR" altLang="en-US" dirty="0" err="1" smtClean="0"/>
              <a:t>관련태그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(1) </a:t>
            </a:r>
            <a:r>
              <a:rPr lang="ko-KR" altLang="en-US" dirty="0" smtClean="0"/>
              <a:t>이미지 관련 태그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ko-KR" altLang="en-US" sz="1800" dirty="0" err="1" smtClean="0">
                <a:latin typeface="+mn-ea"/>
              </a:rPr>
              <a:t>웹문서에서</a:t>
            </a:r>
            <a:r>
              <a:rPr lang="ko-KR" altLang="en-US" sz="1800" dirty="0" smtClean="0">
                <a:latin typeface="+mn-ea"/>
              </a:rPr>
              <a:t> 몇가지 정해지 파일 형식만 사용할 수 있음</a:t>
            </a:r>
            <a:r>
              <a:rPr lang="en-US" altLang="ko-KR" sz="1800" dirty="0" smtClean="0">
                <a:latin typeface="+mn-ea"/>
              </a:rPr>
              <a:t>.( GIF, JPG/JPEG, PNG) 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</a:t>
            </a:r>
            <a:r>
              <a:rPr lang="ko-KR" altLang="en-US" sz="1800" dirty="0" smtClean="0">
                <a:latin typeface="+mn-ea"/>
              </a:rPr>
              <a:t>다른 형식 이미지 인 경우 사용 가능한 이미지 파일로 변환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72" y="2420888"/>
            <a:ext cx="6838950" cy="218707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21" y="4716822"/>
            <a:ext cx="4248150" cy="2061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52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1. HTML5 </a:t>
            </a:r>
            <a:r>
              <a:rPr lang="ko-KR" altLang="en-US" dirty="0" smtClean="0"/>
              <a:t>멀티미디어 관련</a:t>
            </a:r>
            <a:r>
              <a:rPr lang="en-US" altLang="ko-KR" dirty="0" smtClean="0"/>
              <a:t> </a:t>
            </a:r>
            <a:r>
              <a:rPr lang="ko-KR" altLang="en-US" dirty="0" smtClean="0"/>
              <a:t>태그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300" dirty="0" smtClean="0"/>
              <a:t> </a:t>
            </a:r>
          </a:p>
          <a:p>
            <a:pPr marL="0" indent="0">
              <a:buNone/>
            </a:pPr>
            <a:r>
              <a:rPr lang="en-US" altLang="ko-KR" dirty="0" smtClean="0"/>
              <a:t>(1) </a:t>
            </a:r>
            <a:r>
              <a:rPr lang="ko-KR" altLang="en-US" dirty="0" smtClean="0"/>
              <a:t>이미지 관련 태그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ko-KR" altLang="en-US" sz="1800" dirty="0" err="1" smtClean="0">
                <a:latin typeface="+mn-ea"/>
              </a:rPr>
              <a:t>웹문서에서</a:t>
            </a:r>
            <a:r>
              <a:rPr lang="ko-KR" altLang="en-US" sz="1800" dirty="0" smtClean="0">
                <a:latin typeface="+mn-ea"/>
              </a:rPr>
              <a:t> 몇가지 정해지 파일 형식만 사용할 수 있음</a:t>
            </a: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366" y="2129729"/>
            <a:ext cx="4057650" cy="192405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4196014"/>
            <a:ext cx="3990975" cy="49003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8559" y="4166487"/>
            <a:ext cx="3088798" cy="4667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528" y="4686051"/>
            <a:ext cx="3539455" cy="619151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264" y="5505981"/>
            <a:ext cx="6867525" cy="95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12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2) HTML5 </a:t>
            </a:r>
            <a:r>
              <a:rPr lang="ko-KR" altLang="en-US" dirty="0" smtClean="0"/>
              <a:t>멀티미디어 관련 태그  </a:t>
            </a:r>
            <a:endParaRPr lang="en-US" altLang="ko-KR" dirty="0" smtClean="0"/>
          </a:p>
          <a:p>
            <a:r>
              <a:rPr lang="en-US" altLang="ko-KR" dirty="0" smtClean="0"/>
              <a:t>(1) </a:t>
            </a:r>
            <a:r>
              <a:rPr lang="ko-KR" altLang="en-US" dirty="0"/>
              <a:t>이미지 관련 태그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53" y="1772816"/>
            <a:ext cx="5363641" cy="48917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976" y="2197861"/>
            <a:ext cx="5089698" cy="85610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23" y="3041500"/>
            <a:ext cx="3396922" cy="561084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590" y="3591745"/>
            <a:ext cx="5581650" cy="93534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590" y="5176498"/>
            <a:ext cx="4026185" cy="568935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753" y="4614562"/>
            <a:ext cx="4146170" cy="450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5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HTML5</a:t>
            </a:r>
            <a:r>
              <a:rPr lang="ko-KR" altLang="en-US" dirty="0" smtClean="0"/>
              <a:t>의 설계원칙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호환성</a:t>
            </a:r>
            <a:r>
              <a:rPr lang="en-US" altLang="ko-KR" dirty="0" smtClean="0">
                <a:solidFill>
                  <a:srgbClr val="C00000"/>
                </a:solidFill>
              </a:rPr>
              <a:t>(Compatibility)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콘텐츠</a:t>
            </a:r>
            <a:r>
              <a:rPr lang="ko-KR" altLang="en-US" dirty="0" smtClean="0"/>
              <a:t> 호환성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이전브라우져와의</a:t>
            </a:r>
            <a:r>
              <a:rPr lang="ko-KR" altLang="en-US" dirty="0" smtClean="0"/>
              <a:t> 호환성</a:t>
            </a:r>
            <a:r>
              <a:rPr lang="en-US" altLang="ko-KR" dirty="0" smtClean="0"/>
              <a:t>,</a:t>
            </a:r>
          </a:p>
          <a:p>
            <a:pPr marL="365760" lvl="1" indent="0">
              <a:buNone/>
            </a:pPr>
            <a:r>
              <a:rPr lang="en-US" altLang="ko-KR" dirty="0"/>
              <a:t> </a:t>
            </a:r>
            <a:r>
              <a:rPr lang="ko-KR" altLang="en-US" dirty="0" smtClean="0"/>
              <a:t>이용법의 호환성</a:t>
            </a:r>
            <a:r>
              <a:rPr lang="en-US" altLang="ko-KR" dirty="0" smtClean="0"/>
              <a:t>(</a:t>
            </a:r>
            <a:r>
              <a:rPr lang="ko-KR" altLang="en-US" dirty="0" smtClean="0"/>
              <a:t>기존 </a:t>
            </a:r>
            <a:r>
              <a:rPr lang="en-US" altLang="ko-KR" dirty="0" smtClean="0"/>
              <a:t>HTML Tag</a:t>
            </a:r>
            <a:r>
              <a:rPr lang="ko-KR" altLang="en-US" dirty="0" smtClean="0"/>
              <a:t>의 사용법을 그대로 사용</a:t>
            </a:r>
            <a:r>
              <a:rPr lang="en-US" altLang="ko-KR" dirty="0" smtClean="0"/>
              <a:t>),</a:t>
            </a:r>
          </a:p>
          <a:p>
            <a:pPr marL="365760" lvl="1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</a:t>
            </a:r>
            <a:r>
              <a:rPr lang="ko-KR" altLang="en-US" dirty="0" smtClean="0"/>
              <a:t>혁신보다는 발전을 우선함</a:t>
            </a:r>
            <a:r>
              <a:rPr lang="en-US" altLang="ko-KR" dirty="0" smtClean="0"/>
              <a:t>(</a:t>
            </a:r>
            <a:r>
              <a:rPr lang="ko-KR" altLang="en-US" dirty="0" smtClean="0"/>
              <a:t>새로운 </a:t>
            </a:r>
            <a:r>
              <a:rPr lang="en-US" altLang="ko-KR" dirty="0" err="1" smtClean="0"/>
              <a:t>MarkUP</a:t>
            </a:r>
            <a:r>
              <a:rPr lang="en-US" altLang="ko-KR" dirty="0" smtClean="0"/>
              <a:t> Language</a:t>
            </a:r>
            <a:r>
              <a:rPr lang="ko-KR" altLang="en-US" dirty="0"/>
              <a:t> </a:t>
            </a:r>
            <a:r>
              <a:rPr lang="ko-KR" altLang="en-US" dirty="0" smtClean="0"/>
              <a:t>구현이 아닌 기존 </a:t>
            </a:r>
            <a:r>
              <a:rPr lang="en-US" altLang="ko-KR" dirty="0" smtClean="0"/>
              <a:t>HTML </a:t>
            </a:r>
            <a:r>
              <a:rPr lang="ko-KR" altLang="en-US" dirty="0" smtClean="0"/>
              <a:t>개량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실용성</a:t>
            </a:r>
            <a:r>
              <a:rPr lang="en-US" altLang="ko-KR" dirty="0" smtClean="0">
                <a:solidFill>
                  <a:srgbClr val="C00000"/>
                </a:solidFill>
              </a:rPr>
              <a:t>(Utility)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웹 현장에 필요로 하는 것들 중점적 진행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보안을 고려하여 새로운 사양 개발</a:t>
            </a:r>
            <a:endParaRPr lang="en-US" altLang="ko-KR" dirty="0" smtClean="0"/>
          </a:p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상호 </a:t>
            </a:r>
            <a:r>
              <a:rPr lang="ko-KR" altLang="en-US" dirty="0" err="1" smtClean="0">
                <a:solidFill>
                  <a:srgbClr val="C00000"/>
                </a:solidFill>
              </a:rPr>
              <a:t>운용성</a:t>
            </a:r>
            <a:r>
              <a:rPr lang="en-US" altLang="ko-KR" dirty="0" smtClean="0">
                <a:solidFill>
                  <a:srgbClr val="C00000"/>
                </a:solidFill>
              </a:rPr>
              <a:t>(Interoperability</a:t>
            </a:r>
            <a:r>
              <a:rPr lang="en-US" altLang="ko-KR" dirty="0" smtClean="0"/>
              <a:t>) : HTML5 </a:t>
            </a:r>
            <a:r>
              <a:rPr lang="ko-KR" altLang="en-US" dirty="0" smtClean="0"/>
              <a:t>프로그램은 간단히 작성하되 어떠한 브라우저에서도 동작되어야 함</a:t>
            </a:r>
            <a:r>
              <a:rPr lang="en-US" altLang="ko-KR" dirty="0" smtClean="0"/>
              <a:t> </a:t>
            </a:r>
          </a:p>
          <a:p>
            <a:pPr lvl="1"/>
            <a:r>
              <a:rPr lang="ko-KR" altLang="en-US" dirty="0" smtClean="0">
                <a:solidFill>
                  <a:srgbClr val="C00000"/>
                </a:solidFill>
              </a:rPr>
              <a:t>보편적 </a:t>
            </a:r>
            <a:r>
              <a:rPr lang="ko-KR" altLang="en-US" dirty="0" err="1" smtClean="0">
                <a:solidFill>
                  <a:srgbClr val="C00000"/>
                </a:solidFill>
              </a:rPr>
              <a:t>접근성</a:t>
            </a:r>
            <a:r>
              <a:rPr lang="en-US" altLang="ko-KR" dirty="0" smtClean="0">
                <a:solidFill>
                  <a:srgbClr val="C00000"/>
                </a:solidFill>
              </a:rPr>
              <a:t>(Universal Access)</a:t>
            </a:r>
            <a:r>
              <a:rPr lang="en-US" altLang="ko-KR" dirty="0" smtClean="0"/>
              <a:t> : </a:t>
            </a:r>
            <a:r>
              <a:rPr lang="ko-KR" altLang="en-US" dirty="0" smtClean="0"/>
              <a:t>다양한 조건의 환경</a:t>
            </a:r>
            <a:r>
              <a:rPr lang="en-US" altLang="ko-KR" dirty="0" smtClean="0"/>
              <a:t>(</a:t>
            </a:r>
            <a:r>
              <a:rPr lang="ko-KR" altLang="en-US" dirty="0" smtClean="0"/>
              <a:t>신체적 조건부터 외부 환경까지 포함</a:t>
            </a:r>
            <a:r>
              <a:rPr lang="en-US" altLang="ko-KR" dirty="0" smtClean="0"/>
              <a:t>)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395536" y="223387"/>
            <a:ext cx="8153400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61669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40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2) HTML5 </a:t>
            </a:r>
            <a:r>
              <a:rPr lang="ko-KR" altLang="en-US" dirty="0" smtClean="0"/>
              <a:t>멀티미디어 관련 태그  </a:t>
            </a:r>
            <a:r>
              <a:rPr lang="en-US" altLang="ko-KR" dirty="0" smtClean="0"/>
              <a:t>(1) </a:t>
            </a:r>
            <a:r>
              <a:rPr lang="ko-KR" altLang="en-US" dirty="0" smtClean="0"/>
              <a:t>이미지 </a:t>
            </a:r>
            <a:r>
              <a:rPr lang="ko-KR" altLang="en-US" dirty="0"/>
              <a:t>관련 </a:t>
            </a:r>
            <a:r>
              <a:rPr lang="ko-KR" altLang="en-US" dirty="0" smtClean="0"/>
              <a:t>태그</a:t>
            </a:r>
            <a:endParaRPr lang="en-US" altLang="ko-KR" dirty="0" smtClean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* </a:t>
            </a:r>
            <a:r>
              <a:rPr lang="ko-KR" altLang="en-US" sz="1800" dirty="0" err="1" smtClean="0">
                <a:latin typeface="+mn-ea"/>
              </a:rPr>
              <a:t>시멘택</a:t>
            </a:r>
            <a:r>
              <a:rPr lang="ko-KR" altLang="en-US" sz="1800" dirty="0" smtClean="0">
                <a:latin typeface="+mn-ea"/>
              </a:rPr>
              <a:t> 태그</a:t>
            </a:r>
            <a:r>
              <a:rPr lang="en-US" altLang="ko-KR" sz="1800" dirty="0" smtClean="0">
                <a:latin typeface="+mn-ea"/>
              </a:rPr>
              <a:t>(</a:t>
            </a:r>
            <a:r>
              <a:rPr lang="ko-KR" altLang="en-US" sz="1800" dirty="0" smtClean="0">
                <a:latin typeface="+mn-ea"/>
              </a:rPr>
              <a:t>이미지</a:t>
            </a:r>
            <a:r>
              <a:rPr lang="en-US" altLang="ko-KR" sz="1800" dirty="0" smtClean="0">
                <a:latin typeface="+mn-ea"/>
              </a:rPr>
              <a:t>)</a:t>
            </a: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- </a:t>
            </a:r>
            <a:r>
              <a:rPr lang="ko-KR" altLang="en-US" sz="1800" dirty="0" smtClean="0">
                <a:latin typeface="+mn-ea"/>
              </a:rPr>
              <a:t>이미지에 캡션을 붙이기 위한 태그         예제</a:t>
            </a:r>
            <a:r>
              <a:rPr lang="en-US" altLang="ko-KR" sz="1800" dirty="0" smtClean="0">
                <a:latin typeface="+mn-ea"/>
              </a:rPr>
              <a:t>)img_1.html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2348880"/>
            <a:ext cx="7361312" cy="19964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124" y="4530400"/>
            <a:ext cx="6734175" cy="213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60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179512" y="692696"/>
            <a:ext cx="8964488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2) HTML5 </a:t>
            </a:r>
            <a:r>
              <a:rPr lang="ko-KR" altLang="en-US" dirty="0" smtClean="0"/>
              <a:t>멀티미디어 관련 태그  </a:t>
            </a:r>
            <a:r>
              <a:rPr lang="en-US" altLang="ko-KR" dirty="0" smtClean="0"/>
              <a:t>(2) </a:t>
            </a:r>
            <a:r>
              <a:rPr lang="ko-KR" altLang="en-US" dirty="0" smtClean="0"/>
              <a:t>비디오 </a:t>
            </a:r>
            <a:r>
              <a:rPr lang="ko-KR" altLang="en-US" dirty="0"/>
              <a:t>관련 </a:t>
            </a:r>
            <a:r>
              <a:rPr lang="ko-KR" altLang="en-US" dirty="0" smtClean="0"/>
              <a:t>태그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j-lt"/>
              </a:rPr>
              <a:t>&lt;video&gt;</a:t>
            </a:r>
            <a:r>
              <a:rPr lang="ko-KR" altLang="en-US" sz="1800" dirty="0" smtClean="0">
                <a:latin typeface="+mj-lt"/>
              </a:rPr>
              <a:t>태그 </a:t>
            </a:r>
            <a:r>
              <a:rPr lang="en-US" altLang="ko-KR" sz="1800" dirty="0">
                <a:latin typeface="+mj-lt"/>
              </a:rPr>
              <a:t>: HTML5</a:t>
            </a:r>
            <a:r>
              <a:rPr lang="ko-KR" altLang="en-US" sz="1800" dirty="0">
                <a:latin typeface="+mj-lt"/>
              </a:rPr>
              <a:t>에서 손쉽게 웹 문서에 비디오 파일을 삽입할 때 사용하는 </a:t>
            </a:r>
            <a:r>
              <a:rPr lang="ko-KR" altLang="en-US" sz="1800" dirty="0" smtClean="0">
                <a:latin typeface="+mj-lt"/>
              </a:rPr>
              <a:t>태그</a:t>
            </a:r>
            <a:endParaRPr lang="en-US" altLang="ko-KR" sz="1800" dirty="0" smtClean="0">
              <a:latin typeface="+mj-lt"/>
            </a:endParaRPr>
          </a:p>
          <a:p>
            <a:pPr marL="0" indent="0">
              <a:buNone/>
            </a:pPr>
            <a:r>
              <a:rPr lang="ko-KR" altLang="en-US" sz="1800" dirty="0" smtClean="0">
                <a:latin typeface="+mj-lt"/>
              </a:rPr>
              <a:t> </a:t>
            </a:r>
            <a:endParaRPr lang="ko-KR" altLang="en-US" sz="1800" dirty="0">
              <a:latin typeface="+mj-lt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                                               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 video.html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44" y="1547738"/>
            <a:ext cx="6048672" cy="23813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5" y="4045681"/>
            <a:ext cx="4229100" cy="266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8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2) HTML5 </a:t>
            </a:r>
            <a:r>
              <a:rPr lang="ko-KR" altLang="en-US" dirty="0" smtClean="0"/>
              <a:t>멀티미디어 관련 태그  </a:t>
            </a:r>
            <a:r>
              <a:rPr lang="en-US" altLang="ko-KR" dirty="0" smtClean="0"/>
              <a:t>(3) </a:t>
            </a:r>
            <a:r>
              <a:rPr lang="ko-KR" altLang="en-US" dirty="0" smtClean="0"/>
              <a:t>오디오 </a:t>
            </a:r>
            <a:r>
              <a:rPr lang="ko-KR" altLang="en-US" dirty="0"/>
              <a:t>관련 </a:t>
            </a:r>
            <a:r>
              <a:rPr lang="ko-KR" altLang="en-US" dirty="0" smtClean="0"/>
              <a:t>태그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j-lt"/>
              </a:rPr>
              <a:t>&lt;audio&gt;</a:t>
            </a:r>
            <a:r>
              <a:rPr lang="ko-KR" altLang="en-US" sz="1800" dirty="0" smtClean="0">
                <a:latin typeface="+mj-lt"/>
              </a:rPr>
              <a:t>태그 </a:t>
            </a:r>
            <a:r>
              <a:rPr lang="en-US" altLang="ko-KR" sz="1800" dirty="0">
                <a:latin typeface="+mj-lt"/>
              </a:rPr>
              <a:t>: </a:t>
            </a:r>
            <a:r>
              <a:rPr lang="ko-KR" altLang="en-US" sz="1800" dirty="0" smtClean="0">
                <a:latin typeface="+mn-ea"/>
              </a:rPr>
              <a:t>배경 </a:t>
            </a:r>
            <a:r>
              <a:rPr lang="ko-KR" altLang="en-US" sz="1800" dirty="0">
                <a:latin typeface="+mn-ea"/>
              </a:rPr>
              <a:t>음악이나 효과음 등 오디오를 삽입할 때 사용하는 태그 </a:t>
            </a:r>
          </a:p>
          <a:p>
            <a:pPr marL="0" indent="0">
              <a:buNone/>
            </a:pPr>
            <a:r>
              <a:rPr lang="ko-KR" altLang="en-US" sz="1800" dirty="0" smtClean="0">
                <a:latin typeface="+mj-lt"/>
              </a:rPr>
              <a:t> </a:t>
            </a:r>
            <a:endParaRPr lang="ko-KR" altLang="en-US" sz="1800" dirty="0">
              <a:latin typeface="+mj-lt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                                               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 audio.html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5" y="1595536"/>
            <a:ext cx="6408712" cy="17716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812" y="3428714"/>
            <a:ext cx="4278188" cy="3240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0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2808312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524674" y="807071"/>
            <a:ext cx="4623390" cy="680120"/>
          </a:xfrm>
          <a:prstGeom prst="rect">
            <a:avLst/>
          </a:prstGeom>
        </p:spPr>
        <p:txBody>
          <a:bodyPr vert="horz" anchor="ctr">
            <a:normAutofit fontScale="70000" lnSpcReduction="20000"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   </a:t>
            </a:r>
            <a:r>
              <a:rPr lang="en-US" altLang="ko-KR" dirty="0" smtClean="0"/>
              <a:t>2. </a:t>
            </a:r>
            <a:r>
              <a:rPr lang="en-US" altLang="ko-KR" dirty="0"/>
              <a:t>HTML5 </a:t>
            </a:r>
            <a:r>
              <a:rPr lang="ko-KR" altLang="en-US" dirty="0" smtClean="0"/>
              <a:t>멀티미디어 태그</a:t>
            </a:r>
            <a:endParaRPr lang="en-US" altLang="ko-KR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440432"/>
            <a:ext cx="7143750" cy="2564632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130004"/>
            <a:ext cx="6057900" cy="2593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988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* </a:t>
            </a:r>
            <a:r>
              <a:rPr lang="ko-KR" altLang="en-US" dirty="0" smtClean="0"/>
              <a:t>페이지 레이아웃</a:t>
            </a:r>
            <a:endParaRPr lang="en-US" altLang="ko-KR" dirty="0" smtClean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*  div_1.html   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3013472"/>
            <a:ext cx="7314202" cy="336785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700808"/>
            <a:ext cx="5112568" cy="151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190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* </a:t>
            </a:r>
            <a:r>
              <a:rPr lang="ko-KR" altLang="en-US" dirty="0" smtClean="0"/>
              <a:t>페이지 레이아웃</a:t>
            </a:r>
            <a:endParaRPr lang="en-US" altLang="ko-KR" dirty="0" smtClean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endParaRPr lang="en-US" altLang="ko-KR" sz="1800" dirty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endParaRPr lang="en-US" altLang="ko-KR" sz="1800" dirty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endParaRPr lang="en-US" altLang="ko-KR" sz="1800" dirty="0">
              <a:latin typeface="+mn-ea"/>
            </a:endParaRPr>
          </a:p>
          <a:p>
            <a:endParaRPr lang="en-US" altLang="ko-KR" sz="1800" dirty="0" smtClean="0">
              <a:latin typeface="+mn-ea"/>
            </a:endParaRPr>
          </a:p>
          <a:p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)div_2.html,  div_sementic.html  </a:t>
            </a:r>
            <a:r>
              <a:rPr lang="ko-KR" altLang="en-US" sz="1800" dirty="0" smtClean="0">
                <a:latin typeface="+mn-ea"/>
              </a:rPr>
              <a:t>비교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628800"/>
            <a:ext cx="6192688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395536" y="692696"/>
            <a:ext cx="8424936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* </a:t>
            </a:r>
            <a:r>
              <a:rPr lang="ko-KR" altLang="en-US" dirty="0" err="1" smtClean="0"/>
              <a:t>시멘틱</a:t>
            </a:r>
            <a:r>
              <a:rPr lang="ko-KR" altLang="en-US" dirty="0" smtClean="0"/>
              <a:t> 태그 홈페이지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*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402160"/>
            <a:ext cx="6048672" cy="4907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4994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3) Form </a:t>
            </a:r>
            <a:r>
              <a:rPr lang="ko-KR" altLang="en-US" dirty="0" smtClean="0"/>
              <a:t>관련 태그  </a:t>
            </a:r>
            <a:r>
              <a:rPr lang="en-US" altLang="ko-KR" sz="1600" dirty="0" smtClean="0">
                <a:latin typeface="+mn-ea"/>
              </a:rPr>
              <a:t>HTML5</a:t>
            </a:r>
            <a:r>
              <a:rPr lang="ko-KR" altLang="en-US" sz="1600" dirty="0" smtClean="0">
                <a:latin typeface="+mn-ea"/>
              </a:rPr>
              <a:t>참조 사이트 </a:t>
            </a:r>
            <a:r>
              <a:rPr lang="en-US" altLang="ko-KR" sz="1600" dirty="0" smtClean="0">
                <a:latin typeface="+mn-ea"/>
              </a:rPr>
              <a:t>: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en-US" altLang="ko-KR" sz="1600" dirty="0">
                <a:solidFill>
                  <a:srgbClr val="7030A0"/>
                </a:solidFill>
              </a:rPr>
              <a:t>https://www.w3schools.com/tags/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               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(1) &lt;form&gt;</a:t>
            </a:r>
            <a:r>
              <a:rPr lang="ko-KR" altLang="en-US" sz="1800" dirty="0" smtClean="0">
                <a:latin typeface="+mn-ea"/>
              </a:rPr>
              <a:t>태그</a:t>
            </a:r>
            <a:r>
              <a:rPr lang="en-US" altLang="ko-KR" sz="1800" dirty="0" smtClean="0">
                <a:latin typeface="+mn-ea"/>
              </a:rPr>
              <a:t> : </a:t>
            </a:r>
            <a:r>
              <a:rPr lang="ko-KR" altLang="en-US" sz="1800" dirty="0" smtClean="0">
                <a:latin typeface="+mn-ea"/>
              </a:rPr>
              <a:t>사용자 정보를 서버로 전달하기 위한 용도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 </a:t>
            </a:r>
          </a:p>
          <a:p>
            <a:pPr marL="0" indent="0"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    </a:t>
            </a:r>
            <a:r>
              <a:rPr lang="en-US" altLang="ko-KR" sz="1800" dirty="0" smtClean="0">
                <a:latin typeface="+mn-ea"/>
              </a:rPr>
              <a:t>&lt;from action=“../</a:t>
            </a:r>
            <a:r>
              <a:rPr lang="en-US" altLang="ko-KR" sz="1800" dirty="0" err="1" smtClean="0">
                <a:latin typeface="+mn-ea"/>
              </a:rPr>
              <a:t>joinOK.jsp</a:t>
            </a:r>
            <a:r>
              <a:rPr lang="en-US" altLang="ko-KR" sz="1800" dirty="0" smtClean="0">
                <a:latin typeface="+mn-ea"/>
              </a:rPr>
              <a:t>”  method=“post”&gt;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ko-KR" altLang="en-US" sz="1800" dirty="0" smtClean="0">
                <a:latin typeface="+mn-ea"/>
              </a:rPr>
              <a:t>속성 </a:t>
            </a:r>
            <a:r>
              <a:rPr lang="en-US" altLang="ko-KR" sz="1800" b="1" dirty="0" smtClean="0">
                <a:latin typeface="+mn-ea"/>
              </a:rPr>
              <a:t>action</a:t>
            </a:r>
            <a:r>
              <a:rPr lang="en-US" altLang="ko-KR" sz="1800" dirty="0" smtClean="0">
                <a:latin typeface="+mn-ea"/>
              </a:rPr>
              <a:t>=  </a:t>
            </a:r>
            <a:r>
              <a:rPr lang="ko-KR" altLang="en-US" sz="1800" dirty="0" smtClean="0">
                <a:latin typeface="+mn-ea"/>
              </a:rPr>
              <a:t>사용자 입력 정보 처리할 문서 </a:t>
            </a:r>
            <a:r>
              <a:rPr lang="en-US" altLang="ko-KR" sz="1800" dirty="0" smtClean="0">
                <a:latin typeface="+mn-ea"/>
              </a:rPr>
              <a:t>(../</a:t>
            </a:r>
            <a:r>
              <a:rPr lang="en-US" altLang="ko-KR" sz="1800" dirty="0" err="1" smtClean="0">
                <a:latin typeface="+mn-ea"/>
              </a:rPr>
              <a:t>joinOK.jsp</a:t>
            </a:r>
            <a:r>
              <a:rPr lang="ko-KR" altLang="en-US" sz="1800" dirty="0" smtClean="0">
                <a:latin typeface="+mn-ea"/>
              </a:rPr>
              <a:t>로 전송</a:t>
            </a:r>
            <a:r>
              <a:rPr lang="en-US" altLang="ko-KR" sz="1800" dirty="0" smtClean="0">
                <a:latin typeface="+mn-ea"/>
              </a:rPr>
              <a:t>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</a:t>
            </a:r>
            <a:r>
              <a:rPr lang="en-US" altLang="ko-KR" sz="1800" b="1" dirty="0" smtClean="0">
                <a:latin typeface="+mn-ea"/>
              </a:rPr>
              <a:t>method</a:t>
            </a:r>
            <a:r>
              <a:rPr lang="en-US" altLang="ko-KR" sz="1800" dirty="0" smtClean="0">
                <a:latin typeface="+mn-ea"/>
              </a:rPr>
              <a:t>= </a:t>
            </a:r>
            <a:r>
              <a:rPr lang="ko-KR" altLang="en-US" sz="1800" dirty="0" smtClean="0">
                <a:latin typeface="+mn-ea"/>
              </a:rPr>
              <a:t>사용자 정보가 서버로 전송될 때 전송 방법 </a:t>
            </a:r>
            <a:r>
              <a:rPr lang="en-US" altLang="ko-KR" sz="1800" dirty="0" smtClean="0">
                <a:latin typeface="+mn-ea"/>
              </a:rPr>
              <a:t>(POST, GET</a:t>
            </a:r>
            <a:r>
              <a:rPr lang="ko-KR" altLang="en-US" sz="1800" dirty="0" smtClean="0">
                <a:latin typeface="+mn-ea"/>
              </a:rPr>
              <a:t>방식</a:t>
            </a:r>
            <a:r>
              <a:rPr lang="en-US" altLang="ko-KR" sz="1800" dirty="0" smtClean="0">
                <a:latin typeface="+mn-ea"/>
              </a:rPr>
              <a:t>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   POST : </a:t>
            </a:r>
            <a:r>
              <a:rPr lang="ko-KR" altLang="en-US" sz="1800" dirty="0" smtClean="0">
                <a:latin typeface="+mn-ea"/>
              </a:rPr>
              <a:t>사용자 정보가 문서 </a:t>
            </a:r>
            <a:r>
              <a:rPr lang="en-US" altLang="ko-KR" sz="1800" dirty="0" smtClean="0">
                <a:latin typeface="+mn-ea"/>
              </a:rPr>
              <a:t>header</a:t>
            </a:r>
            <a:r>
              <a:rPr lang="ko-KR" altLang="en-US" sz="1800" dirty="0" smtClean="0">
                <a:latin typeface="+mn-ea"/>
              </a:rPr>
              <a:t>에 기록되어 서버로 정보 전송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                       (</a:t>
            </a:r>
            <a:r>
              <a:rPr lang="ko-KR" altLang="en-US" sz="1800" dirty="0" smtClean="0">
                <a:latin typeface="+mn-ea"/>
              </a:rPr>
              <a:t>보안에 강함</a:t>
            </a:r>
            <a:r>
              <a:rPr lang="en-US" altLang="ko-KR" sz="1800" dirty="0" smtClean="0">
                <a:latin typeface="+mn-ea"/>
              </a:rPr>
              <a:t>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    GET : </a:t>
            </a:r>
            <a:r>
              <a:rPr lang="ko-KR" altLang="en-US" sz="1800" dirty="0" smtClean="0">
                <a:latin typeface="+mn-ea"/>
              </a:rPr>
              <a:t>사용자 정보가 </a:t>
            </a:r>
            <a:r>
              <a:rPr lang="en-US" altLang="ko-KR" sz="1800" dirty="0" smtClean="0">
                <a:latin typeface="+mn-ea"/>
              </a:rPr>
              <a:t>URL </a:t>
            </a:r>
            <a:r>
              <a:rPr lang="ko-KR" altLang="en-US" sz="1800" dirty="0" smtClean="0">
                <a:latin typeface="+mn-ea"/>
              </a:rPr>
              <a:t>뒤에 붙어서 정보 전달</a:t>
            </a:r>
            <a:r>
              <a:rPr lang="en-US" altLang="ko-KR" sz="1800" dirty="0" smtClean="0">
                <a:latin typeface="+mn-ea"/>
              </a:rPr>
              <a:t>(</a:t>
            </a:r>
            <a:r>
              <a:rPr lang="ko-KR" altLang="en-US" sz="1800" dirty="0" err="1" smtClean="0">
                <a:latin typeface="+mn-ea"/>
              </a:rPr>
              <a:t>길이제한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err="1" smtClean="0">
                <a:latin typeface="+mn-ea"/>
              </a:rPr>
              <a:t>보안취약</a:t>
            </a:r>
            <a:r>
              <a:rPr lang="en-US" altLang="ko-KR" sz="1800" dirty="0" smtClean="0">
                <a:latin typeface="+mn-ea"/>
              </a:rPr>
              <a:t>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)form1.html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972816"/>
            <a:ext cx="6048672" cy="1708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261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 fontScale="925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3) Form </a:t>
            </a:r>
            <a:r>
              <a:rPr lang="ko-KR" altLang="en-US" dirty="0" smtClean="0"/>
              <a:t>관련 태그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(2) &lt;form&gt;</a:t>
            </a:r>
            <a:r>
              <a:rPr lang="ko-KR" altLang="en-US" sz="1800" dirty="0" smtClean="0">
                <a:latin typeface="+mn-ea"/>
              </a:rPr>
              <a:t>태그 요소</a:t>
            </a:r>
            <a:r>
              <a:rPr lang="en-US" altLang="ko-KR" sz="1800" dirty="0" smtClean="0">
                <a:latin typeface="+mn-ea"/>
              </a:rPr>
              <a:t>(form</a:t>
            </a:r>
            <a:r>
              <a:rPr lang="ko-KR" altLang="en-US" sz="1800" dirty="0" smtClean="0">
                <a:latin typeface="+mn-ea"/>
              </a:rPr>
              <a:t>안에 들어가는 요소들</a:t>
            </a:r>
            <a:r>
              <a:rPr lang="en-US" altLang="ko-KR" sz="1800" dirty="0" smtClean="0">
                <a:latin typeface="+mn-ea"/>
              </a:rPr>
              <a:t>)</a:t>
            </a:r>
            <a:r>
              <a:rPr lang="ko-KR" altLang="en-US" sz="1800" dirty="0" smtClean="0">
                <a:latin typeface="+mn-ea"/>
              </a:rPr>
              <a:t>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  </a:t>
            </a:r>
            <a:r>
              <a:rPr lang="en-US" altLang="ko-KR" sz="1800" dirty="0" smtClean="0"/>
              <a:t>- &lt;</a:t>
            </a:r>
            <a:r>
              <a:rPr lang="en-US" altLang="ko-KR" sz="1800" dirty="0" err="1" smtClean="0"/>
              <a:t>fieldset</a:t>
            </a:r>
            <a:r>
              <a:rPr lang="en-US" altLang="ko-KR" sz="1800" dirty="0" smtClean="0"/>
              <a:t>&gt;, &lt;legend&gt; </a:t>
            </a:r>
            <a:r>
              <a:rPr lang="ko-KR" altLang="en-US" sz="1800" dirty="0" smtClean="0"/>
              <a:t>태그</a:t>
            </a:r>
            <a:r>
              <a:rPr lang="en-US" altLang="ko-KR" sz="1800" dirty="0" smtClean="0"/>
              <a:t> : </a:t>
            </a:r>
            <a:r>
              <a:rPr lang="ko-KR" altLang="en-US" sz="1800" dirty="0" smtClean="0"/>
              <a:t>폼 요소를 보기 쉽게 그룹으로 묶어줌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- &lt;label&gt;</a:t>
            </a:r>
            <a:r>
              <a:rPr lang="ko-KR" altLang="en-US" sz="1800" dirty="0" smtClean="0">
                <a:latin typeface="+mn-ea"/>
              </a:rPr>
              <a:t>태그</a:t>
            </a:r>
            <a:r>
              <a:rPr lang="en-US" altLang="ko-KR" sz="1800" dirty="0" smtClean="0">
                <a:latin typeface="+mn-ea"/>
              </a:rPr>
              <a:t> : </a:t>
            </a:r>
            <a:r>
              <a:rPr lang="ko-KR" altLang="en-US" sz="1800" dirty="0" smtClean="0">
                <a:latin typeface="+mn-ea"/>
              </a:rPr>
              <a:t>폼 요소에 캡션을 붙이며 </a:t>
            </a:r>
            <a:r>
              <a:rPr lang="en-US" altLang="ko-KR" sz="1800" dirty="0" smtClean="0">
                <a:latin typeface="+mn-ea"/>
              </a:rPr>
              <a:t>label</a:t>
            </a:r>
            <a:r>
              <a:rPr lang="ko-KR" altLang="en-US" sz="1800" dirty="0" smtClean="0">
                <a:latin typeface="+mn-ea"/>
              </a:rPr>
              <a:t>이 어느 폼에 속하는지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- &lt;</a:t>
            </a:r>
            <a:r>
              <a:rPr lang="en-US" altLang="ko-KR" sz="1800" dirty="0">
                <a:latin typeface="+mn-ea"/>
              </a:rPr>
              <a:t>input</a:t>
            </a:r>
            <a:r>
              <a:rPr lang="en-US" altLang="ko-KR" sz="1800" dirty="0" smtClean="0">
                <a:latin typeface="+mn-ea"/>
              </a:rPr>
              <a:t>&gt; </a:t>
            </a:r>
            <a:r>
              <a:rPr lang="ko-KR" altLang="en-US" sz="1800" dirty="0" smtClean="0">
                <a:latin typeface="+mn-ea"/>
              </a:rPr>
              <a:t>태그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en-US" altLang="ko-KR" sz="1800" dirty="0">
                <a:latin typeface="+mn-ea"/>
              </a:rPr>
              <a:t>type </a:t>
            </a:r>
            <a:r>
              <a:rPr lang="ko-KR" altLang="en-US" sz="1800" dirty="0">
                <a:latin typeface="+mn-ea"/>
              </a:rPr>
              <a:t>속성을 이용해서 사용자 다양한 정보를 얻을 수 있다</a:t>
            </a:r>
            <a:r>
              <a:rPr lang="en-US" altLang="ko-KR" sz="1800" dirty="0">
                <a:latin typeface="+mn-ea"/>
              </a:rPr>
              <a:t>.</a:t>
            </a:r>
          </a:p>
          <a:p>
            <a:pPr marL="0" indent="0">
              <a:buNone/>
            </a:pPr>
            <a:r>
              <a:rPr lang="en-US" altLang="ko-KR" sz="1800" dirty="0"/>
              <a:t>   </a:t>
            </a:r>
            <a:r>
              <a:rPr lang="en-US" altLang="ko-KR" sz="1800" dirty="0" smtClean="0"/>
              <a:t>          </a:t>
            </a:r>
            <a:r>
              <a:rPr lang="ko-KR" altLang="en-US" sz="1800" dirty="0" smtClean="0"/>
              <a:t>속성 </a:t>
            </a:r>
            <a:r>
              <a:rPr lang="en-US" altLang="ko-KR" sz="1800" dirty="0"/>
              <a:t>: </a:t>
            </a:r>
            <a:r>
              <a:rPr lang="en-US" altLang="ko-KR" sz="1800" dirty="0" smtClean="0"/>
              <a:t>type </a:t>
            </a:r>
            <a:r>
              <a:rPr lang="ko-KR" altLang="en-US" sz="1800" dirty="0" smtClean="0"/>
              <a:t>종류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&lt;input type=“text”&gt; : </a:t>
            </a:r>
            <a:r>
              <a:rPr lang="ko-KR" altLang="en-US" sz="1800" dirty="0"/>
              <a:t>가장 많이 사용</a:t>
            </a:r>
            <a:r>
              <a:rPr lang="en-US" altLang="ko-KR" sz="1800" dirty="0"/>
              <a:t>, </a:t>
            </a:r>
            <a:r>
              <a:rPr lang="ko-KR" altLang="en-US" sz="1800" dirty="0"/>
              <a:t>일반적 텍스트를 나타냄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&lt;input type=“password”&gt; : </a:t>
            </a:r>
            <a:r>
              <a:rPr lang="ko-KR" altLang="en-US" sz="1800" dirty="0"/>
              <a:t>비밀번호 나타냄</a:t>
            </a:r>
            <a:r>
              <a:rPr lang="en-US" altLang="ko-KR" sz="1800" dirty="0"/>
              <a:t>,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/>
              <a:t>&lt;input type=“checkbox”&gt; : </a:t>
            </a:r>
            <a:r>
              <a:rPr lang="ko-KR" altLang="en-US" sz="1800" dirty="0"/>
              <a:t>여러 항목을 선택할 수 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/>
              <a:t>&lt;input type=“radio”&gt; : </a:t>
            </a:r>
            <a:r>
              <a:rPr lang="ko-KR" altLang="en-US" sz="1800" dirty="0"/>
              <a:t>하나의 항목을 선택할 수 있다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r>
              <a:rPr lang="en-US" altLang="ko-KR" sz="1800" dirty="0"/>
              <a:t>       &lt;input type=“file”&gt; : </a:t>
            </a:r>
            <a:r>
              <a:rPr lang="ko-KR" altLang="en-US" sz="1800" dirty="0"/>
              <a:t>파일을 </a:t>
            </a:r>
            <a:r>
              <a:rPr lang="ko-KR" altLang="en-US" sz="1800" dirty="0" err="1"/>
              <a:t>업로드할</a:t>
            </a:r>
            <a:r>
              <a:rPr lang="ko-KR" altLang="en-US" sz="1800" dirty="0"/>
              <a:t> 수 있는 </a:t>
            </a:r>
            <a:r>
              <a:rPr lang="en-US" altLang="ko-KR" sz="1800" dirty="0"/>
              <a:t>UI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/>
              <a:t>&lt;input type=“submit”&gt; : </a:t>
            </a:r>
            <a:r>
              <a:rPr lang="ko-KR" altLang="en-US" sz="1800" dirty="0"/>
              <a:t>사용자 입력 정보를 서버로 전송하기 위한 버튼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/>
              <a:t>&lt;input type=“hidden”&gt; :  </a:t>
            </a:r>
            <a:r>
              <a:rPr lang="ko-KR" altLang="en-US" sz="1800" dirty="0"/>
              <a:t>감춰짐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&lt;input type=“</a:t>
            </a:r>
            <a:r>
              <a:rPr lang="en-US" altLang="ko-KR" sz="1800" dirty="0" err="1"/>
              <a:t>tel</a:t>
            </a:r>
            <a:r>
              <a:rPr lang="en-US" altLang="ko-KR" sz="1800" dirty="0"/>
              <a:t>”&gt; : </a:t>
            </a:r>
            <a:r>
              <a:rPr lang="ko-KR" altLang="en-US" sz="1800" dirty="0"/>
              <a:t>전화번호 나타냄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&lt;input type=“</a:t>
            </a:r>
            <a:r>
              <a:rPr lang="en-US" altLang="ko-KR" sz="1800" dirty="0" err="1"/>
              <a:t>url</a:t>
            </a:r>
            <a:r>
              <a:rPr lang="en-US" altLang="ko-KR" sz="1800" dirty="0"/>
              <a:t>”&gt; : URL</a:t>
            </a: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46382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3) Form </a:t>
            </a:r>
            <a:r>
              <a:rPr lang="ko-KR" altLang="en-US" dirty="0" smtClean="0"/>
              <a:t>관련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- &lt;input&gt;</a:t>
            </a:r>
            <a:r>
              <a:rPr lang="ko-KR" altLang="en-US" sz="1800" dirty="0" smtClean="0">
                <a:latin typeface="+mn-ea"/>
              </a:rPr>
              <a:t>태그</a:t>
            </a:r>
            <a:r>
              <a:rPr lang="en-US" altLang="ko-KR" sz="1800" dirty="0" smtClean="0">
                <a:latin typeface="+mn-ea"/>
              </a:rPr>
              <a:t> : type </a:t>
            </a:r>
            <a:r>
              <a:rPr lang="ko-KR" altLang="en-US" sz="1800" dirty="0" smtClean="0">
                <a:latin typeface="+mn-ea"/>
              </a:rPr>
              <a:t>속성을 이용해서 사용자 다양한 정보를 얻을 수 있다</a:t>
            </a:r>
            <a:r>
              <a:rPr lang="en-US" altLang="ko-KR" sz="1800" dirty="0" smtClean="0">
                <a:latin typeface="+mn-ea"/>
              </a:rPr>
              <a:t>.</a:t>
            </a:r>
          </a:p>
          <a:p>
            <a:pPr marL="0" indent="0">
              <a:buNone/>
            </a:pPr>
            <a:r>
              <a:rPr lang="en-US" altLang="ko-KR" dirty="0" smtClean="0"/>
              <a:t>        </a:t>
            </a:r>
            <a:r>
              <a:rPr lang="ko-KR" altLang="en-US" sz="1800" dirty="0" smtClean="0"/>
              <a:t>속성 </a:t>
            </a:r>
            <a:r>
              <a:rPr lang="en-US" altLang="ko-KR" sz="1800" dirty="0" smtClean="0"/>
              <a:t>: type </a:t>
            </a:r>
            <a:r>
              <a:rPr lang="ko-KR" altLang="en-US" sz="1800" dirty="0" smtClean="0"/>
              <a:t>종류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 smtClean="0"/>
              <a:t>        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=“email”&gt; : </a:t>
            </a:r>
            <a:r>
              <a:rPr lang="ko-KR" altLang="en-US" sz="1800" dirty="0" smtClean="0"/>
              <a:t>이메일 나타냄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</a:t>
            </a:r>
            <a:r>
              <a:rPr lang="en-US" altLang="ko-KR" sz="1800" dirty="0" err="1" smtClean="0"/>
              <a:t>datetime</a:t>
            </a:r>
            <a:r>
              <a:rPr lang="en-US" altLang="ko-KR" sz="1800" dirty="0" smtClean="0"/>
              <a:t>”&gt; : </a:t>
            </a:r>
            <a:r>
              <a:rPr lang="ko-KR" altLang="en-US" sz="1800" dirty="0" smtClean="0"/>
              <a:t>날짜와 시각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&lt;</a:t>
            </a:r>
            <a:r>
              <a:rPr lang="en-US" altLang="ko-KR" sz="1800" dirty="0"/>
              <a:t>input type=“</a:t>
            </a:r>
            <a:r>
              <a:rPr lang="en-US" altLang="ko-KR" sz="1800" dirty="0" smtClean="0"/>
              <a:t>date”&gt; : </a:t>
            </a:r>
            <a:r>
              <a:rPr lang="ko-KR" altLang="en-US" sz="1800" dirty="0" smtClean="0"/>
              <a:t>날짜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=“month”&gt; : </a:t>
            </a:r>
            <a:r>
              <a:rPr lang="ko-KR" altLang="en-US" sz="1800" dirty="0" smtClean="0"/>
              <a:t>달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=“week”&gt; </a:t>
            </a:r>
            <a:r>
              <a:rPr lang="en-US" altLang="ko-KR" sz="1800" dirty="0"/>
              <a:t>: </a:t>
            </a:r>
            <a:r>
              <a:rPr lang="ko-KR" altLang="en-US" sz="1800" dirty="0" smtClean="0"/>
              <a:t>주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type=“time”&gt; : </a:t>
            </a:r>
            <a:r>
              <a:rPr lang="ko-KR" altLang="en-US" sz="1800" dirty="0"/>
              <a:t>시각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</a:t>
            </a:r>
            <a:r>
              <a:rPr lang="en-US" altLang="ko-KR" sz="1800" dirty="0" smtClean="0"/>
              <a:t> &lt;</a:t>
            </a:r>
            <a:r>
              <a:rPr lang="en-US" altLang="ko-KR" sz="1800" dirty="0"/>
              <a:t>input type=“</a:t>
            </a:r>
            <a:r>
              <a:rPr lang="en-US" altLang="ko-KR" sz="1800" dirty="0" err="1"/>
              <a:t>datetime</a:t>
            </a:r>
            <a:r>
              <a:rPr lang="en-US" altLang="ko-KR" sz="1800" dirty="0"/>
              <a:t>-local”&gt; : </a:t>
            </a:r>
            <a:r>
              <a:rPr lang="ko-KR" altLang="en-US" sz="1800" dirty="0"/>
              <a:t>로컬 날짜와 시각</a:t>
            </a:r>
            <a:r>
              <a:rPr lang="en-US" altLang="ko-KR" sz="1800" dirty="0"/>
              <a:t>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type=“number”&gt; : </a:t>
            </a:r>
            <a:r>
              <a:rPr lang="ko-KR" altLang="en-US" sz="1800" dirty="0"/>
              <a:t>숫자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type=“range”&gt; : </a:t>
            </a:r>
            <a:r>
              <a:rPr lang="ko-KR" altLang="en-US" sz="1800" dirty="0"/>
              <a:t>범위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&lt;</a:t>
            </a:r>
            <a:r>
              <a:rPr lang="en-US" altLang="ko-KR" sz="1800" dirty="0"/>
              <a:t>input type=“color”&gt; : </a:t>
            </a:r>
            <a:r>
              <a:rPr lang="ko-KR" altLang="en-US" sz="1800" dirty="0"/>
              <a:t>색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type=“image”&gt; : </a:t>
            </a:r>
            <a:r>
              <a:rPr lang="ko-KR" altLang="en-US" sz="1800" dirty="0"/>
              <a:t>이미지버튼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      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type=“reset”&gt; :  </a:t>
            </a:r>
            <a:r>
              <a:rPr lang="ko-KR" altLang="en-US" sz="1800" dirty="0" err="1"/>
              <a:t>리셋</a:t>
            </a:r>
            <a:r>
              <a:rPr lang="ko-KR" altLang="en-US" sz="1800" dirty="0"/>
              <a:t> 버튼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       </a:t>
            </a:r>
            <a:r>
              <a:rPr lang="en-US" altLang="ko-KR" sz="1800" dirty="0" smtClean="0"/>
              <a:t> &lt;</a:t>
            </a:r>
            <a:r>
              <a:rPr lang="en-US" altLang="ko-KR" sz="1800" dirty="0"/>
              <a:t>input type=“button”&gt; : </a:t>
            </a:r>
            <a:r>
              <a:rPr lang="ko-KR" altLang="en-US" sz="1800" dirty="0"/>
              <a:t>버튼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114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25054"/>
            <a:ext cx="8136904" cy="4440249"/>
          </a:xfrm>
          <a:prstGeom prst="rect">
            <a:avLst/>
          </a:prstGeom>
        </p:spPr>
      </p:pic>
      <p:sp>
        <p:nvSpPr>
          <p:cNvPr id="6" name="제목 1"/>
          <p:cNvSpPr txBox="1">
            <a:spLocks/>
          </p:cNvSpPr>
          <p:nvPr/>
        </p:nvSpPr>
        <p:spPr>
          <a:xfrm>
            <a:off x="611560" y="769635"/>
            <a:ext cx="1152128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</a:t>
            </a:r>
            <a:endParaRPr lang="ko-KR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8733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50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3) Form </a:t>
            </a:r>
            <a:r>
              <a:rPr lang="ko-KR" altLang="en-US" dirty="0" smtClean="0"/>
              <a:t>관련 태</a:t>
            </a:r>
            <a:r>
              <a:rPr lang="en-US" altLang="ko-KR" dirty="0" smtClean="0"/>
              <a:t>t</a:t>
            </a:r>
            <a:r>
              <a:rPr lang="ko-KR" altLang="en-US" dirty="0" smtClean="0"/>
              <a:t>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-&lt;input&gt; </a:t>
            </a:r>
            <a:r>
              <a:rPr lang="ko-KR" altLang="en-US" sz="1800" dirty="0" smtClean="0">
                <a:latin typeface="+mn-ea"/>
              </a:rPr>
              <a:t>태그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</a:t>
            </a:r>
            <a:r>
              <a:rPr lang="ko-KR" altLang="en-US" sz="1800" dirty="0" smtClean="0"/>
              <a:t>속성 </a:t>
            </a:r>
            <a:r>
              <a:rPr lang="en-US" altLang="ko-KR" sz="1800" dirty="0" smtClean="0"/>
              <a:t>: type </a:t>
            </a:r>
            <a:r>
              <a:rPr lang="ko-KR" altLang="en-US" sz="1800" dirty="0" smtClean="0"/>
              <a:t>종류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 smtClean="0"/>
              <a:t>       &lt;input type=“time”&gt; : </a:t>
            </a:r>
            <a:r>
              <a:rPr lang="ko-KR" altLang="en-US" sz="1800" dirty="0" smtClean="0"/>
              <a:t>시각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</a:t>
            </a:r>
            <a:r>
              <a:rPr lang="en-US" altLang="ko-KR" sz="1800" dirty="0"/>
              <a:t> </a:t>
            </a:r>
            <a:r>
              <a:rPr lang="en-US" altLang="ko-KR" sz="1800" dirty="0" smtClean="0"/>
              <a:t>   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</a:t>
            </a:r>
            <a:r>
              <a:rPr lang="en-US" altLang="ko-KR" sz="1800" dirty="0" err="1" smtClean="0"/>
              <a:t>datetime</a:t>
            </a:r>
            <a:r>
              <a:rPr lang="en-US" altLang="ko-KR" sz="1800" dirty="0" smtClean="0"/>
              <a:t>-local”&gt; : </a:t>
            </a:r>
            <a:r>
              <a:rPr lang="ko-KR" altLang="en-US" sz="1800" dirty="0" smtClean="0"/>
              <a:t>로컬 날짜와 시각</a:t>
            </a:r>
            <a:r>
              <a:rPr lang="en-US" altLang="ko-KR" sz="1800" dirty="0" smtClean="0"/>
              <a:t>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=“number”&gt; : </a:t>
            </a:r>
            <a:r>
              <a:rPr lang="ko-KR" altLang="en-US" sz="1800" dirty="0" smtClean="0"/>
              <a:t>숫</a:t>
            </a:r>
            <a:r>
              <a:rPr lang="ko-KR" altLang="en-US" sz="1800" dirty="0"/>
              <a:t>자</a:t>
            </a: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 </a:t>
            </a:r>
            <a:r>
              <a:rPr lang="en-US" altLang="ko-KR" sz="1800" dirty="0" smtClean="0"/>
              <a:t>&lt;</a:t>
            </a:r>
            <a:r>
              <a:rPr lang="en-US" altLang="ko-KR" sz="1800" dirty="0"/>
              <a:t>input type</a:t>
            </a:r>
            <a:r>
              <a:rPr lang="en-US" altLang="ko-KR" sz="1800" dirty="0" smtClean="0"/>
              <a:t>=“range”&gt; : </a:t>
            </a:r>
            <a:r>
              <a:rPr lang="ko-KR" altLang="en-US" sz="1800" dirty="0" smtClean="0"/>
              <a:t>범위</a:t>
            </a:r>
            <a:endParaRPr lang="en-US" altLang="ko-KR" sz="1800" dirty="0" smtClean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</a:t>
            </a:r>
            <a:r>
              <a:rPr lang="ko-KR" altLang="en-US" sz="1800" dirty="0" smtClean="0">
                <a:latin typeface="+mn-ea"/>
              </a:rPr>
              <a:t>속성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en-US" altLang="ko-KR" sz="1800" dirty="0" err="1" smtClean="0">
                <a:latin typeface="+mn-ea"/>
              </a:rPr>
              <a:t>readonly</a:t>
            </a:r>
            <a:r>
              <a:rPr lang="en-US" altLang="ko-KR" sz="1800" dirty="0" smtClean="0">
                <a:latin typeface="+mn-ea"/>
              </a:rPr>
              <a:t>     : </a:t>
            </a:r>
            <a:r>
              <a:rPr lang="ko-KR" altLang="en-US" sz="1800" dirty="0" smtClean="0">
                <a:latin typeface="+mn-ea"/>
              </a:rPr>
              <a:t>해당 필드 읽기 전용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입력불가</a:t>
            </a:r>
            <a:r>
              <a:rPr lang="en-US" altLang="ko-KR" sz="1800" dirty="0" smtClean="0">
                <a:latin typeface="+mn-ea"/>
              </a:rPr>
              <a:t>,  true, false </a:t>
            </a:r>
            <a:r>
              <a:rPr lang="ko-KR" altLang="en-US" sz="1800" dirty="0" smtClean="0">
                <a:latin typeface="+mn-ea"/>
              </a:rPr>
              <a:t>지정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: placeholder  : &lt;input&gt;</a:t>
            </a:r>
            <a:r>
              <a:rPr lang="ko-KR" altLang="en-US" sz="1800" dirty="0" smtClean="0">
                <a:latin typeface="+mn-ea"/>
              </a:rPr>
              <a:t>요소의 필드 안에 적당한 힌트 내용 표시하고 있다가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                  </a:t>
            </a:r>
            <a:r>
              <a:rPr lang="ko-KR" altLang="en-US" sz="1800" dirty="0" smtClean="0">
                <a:latin typeface="+mn-ea"/>
              </a:rPr>
              <a:t>필드 </a:t>
            </a:r>
            <a:r>
              <a:rPr lang="ko-KR" altLang="en-US" sz="1800" dirty="0" err="1" smtClean="0">
                <a:latin typeface="+mn-ea"/>
              </a:rPr>
              <a:t>클릭시</a:t>
            </a:r>
            <a:r>
              <a:rPr lang="ko-KR" altLang="en-US" sz="1800" dirty="0" smtClean="0">
                <a:latin typeface="+mn-ea"/>
              </a:rPr>
              <a:t> 내용이 사라지도록 함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: autofocus : </a:t>
            </a:r>
            <a:r>
              <a:rPr lang="ko-KR" altLang="en-US" sz="1800" dirty="0" smtClean="0">
                <a:latin typeface="+mn-ea"/>
              </a:rPr>
              <a:t>페이지 불러오자마자 원하는 요소에 마우스 커서 표시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: autocomplete : </a:t>
            </a:r>
            <a:r>
              <a:rPr lang="ko-KR" altLang="en-US" sz="1800" dirty="0" smtClean="0">
                <a:latin typeface="+mn-ea"/>
              </a:rPr>
              <a:t>웹 페이지상에 자동 완성 기능 제어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: required : </a:t>
            </a:r>
            <a:r>
              <a:rPr lang="ko-KR" altLang="en-US" sz="1800" dirty="0" smtClean="0">
                <a:latin typeface="+mn-ea"/>
              </a:rPr>
              <a:t>필수 필드 요소에 내용 채워졌는지 검사</a:t>
            </a:r>
            <a:r>
              <a:rPr lang="en-US" altLang="ko-KR" sz="1800" dirty="0" smtClean="0">
                <a:latin typeface="+mn-ea"/>
              </a:rPr>
              <a:t> 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43100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3) Form </a:t>
            </a:r>
            <a:r>
              <a:rPr lang="ko-KR" altLang="en-US" dirty="0" smtClean="0"/>
              <a:t>관련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- &lt;button&gt;</a:t>
            </a:r>
            <a:r>
              <a:rPr lang="ko-KR" altLang="en-US" sz="1800" dirty="0" smtClean="0">
                <a:latin typeface="+mn-ea"/>
              </a:rPr>
              <a:t>태그</a:t>
            </a:r>
            <a:r>
              <a:rPr lang="en-US" altLang="ko-KR" sz="1800" dirty="0" smtClean="0">
                <a:latin typeface="+mn-ea"/>
              </a:rPr>
              <a:t> : </a:t>
            </a:r>
            <a:r>
              <a:rPr lang="ko-KR" altLang="en-US" sz="1800" dirty="0" smtClean="0">
                <a:latin typeface="+mn-ea"/>
              </a:rPr>
              <a:t>버튼 만드는 태그 </a:t>
            </a:r>
            <a:r>
              <a:rPr lang="en-US" altLang="ko-KR" sz="1800" dirty="0" smtClean="0">
                <a:latin typeface="+mn-ea"/>
              </a:rPr>
              <a:t>button </a:t>
            </a:r>
            <a:r>
              <a:rPr lang="ko-KR" altLang="en-US" sz="1800" dirty="0" smtClean="0">
                <a:latin typeface="+mn-ea"/>
              </a:rPr>
              <a:t>안에 텍스트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이미지 삽입 가능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 button.html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&lt;select&gt; </a:t>
            </a:r>
            <a:r>
              <a:rPr lang="ko-KR" altLang="en-US" sz="1800" dirty="0" smtClean="0">
                <a:latin typeface="+mn-ea"/>
              </a:rPr>
              <a:t>태그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err="1" smtClean="0">
                <a:latin typeface="+mn-ea"/>
              </a:rPr>
              <a:t>드롭다운</a:t>
            </a:r>
            <a:r>
              <a:rPr lang="ko-KR" altLang="en-US" sz="1800" dirty="0" smtClean="0">
                <a:latin typeface="+mn-ea"/>
              </a:rPr>
              <a:t> 리스트 </a:t>
            </a:r>
            <a:r>
              <a:rPr lang="ko-KR" altLang="en-US" sz="1800" dirty="0" err="1" smtClean="0">
                <a:latin typeface="+mn-ea"/>
              </a:rPr>
              <a:t>만들때</a:t>
            </a:r>
            <a:r>
              <a:rPr lang="ko-KR" altLang="en-US" sz="1800" dirty="0" smtClean="0">
                <a:latin typeface="+mn-ea"/>
              </a:rPr>
              <a:t> 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ko-KR" altLang="en-US" sz="1800" dirty="0" smtClean="0">
                <a:latin typeface="+mn-ea"/>
              </a:rPr>
              <a:t>속성 </a:t>
            </a:r>
            <a:r>
              <a:rPr lang="en-US" altLang="ko-KR" sz="1800" dirty="0" smtClean="0">
                <a:latin typeface="+mn-ea"/>
              </a:rPr>
              <a:t>:  size : </a:t>
            </a:r>
            <a:r>
              <a:rPr lang="ko-KR" altLang="en-US" sz="1800" dirty="0" smtClean="0">
                <a:latin typeface="+mn-ea"/>
              </a:rPr>
              <a:t>목록에 보이는 개수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disabled : </a:t>
            </a:r>
            <a:r>
              <a:rPr lang="ko-KR" altLang="en-US" sz="1800" dirty="0" smtClean="0">
                <a:latin typeface="+mn-ea"/>
              </a:rPr>
              <a:t>메뉴가 비활성화됨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multiple : </a:t>
            </a:r>
            <a:r>
              <a:rPr lang="ko-KR" altLang="en-US" sz="1800" dirty="0" smtClean="0">
                <a:latin typeface="+mn-ea"/>
              </a:rPr>
              <a:t>여러 개 선택 가능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&lt;</a:t>
            </a:r>
            <a:r>
              <a:rPr lang="en-US" altLang="ko-KR" sz="1800" dirty="0" err="1" smtClean="0">
                <a:latin typeface="+mn-ea"/>
              </a:rPr>
              <a:t>oprgroup</a:t>
            </a:r>
            <a:r>
              <a:rPr lang="en-US" altLang="ko-KR" sz="1800" dirty="0" smtClean="0">
                <a:latin typeface="+mn-ea"/>
              </a:rPr>
              <a:t>&gt; </a:t>
            </a:r>
            <a:r>
              <a:rPr lang="ko-KR" altLang="en-US" sz="1800" dirty="0" smtClean="0">
                <a:latin typeface="+mn-ea"/>
              </a:rPr>
              <a:t>태그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smtClean="0">
                <a:latin typeface="+mn-ea"/>
              </a:rPr>
              <a:t>옵션 목록 긴 경우  관계 있는 옵션을 묶어줌</a:t>
            </a:r>
            <a:r>
              <a:rPr lang="en-US" altLang="ko-KR" sz="1800" dirty="0" smtClean="0">
                <a:latin typeface="+mn-ea"/>
              </a:rPr>
              <a:t>, label</a:t>
            </a:r>
            <a:r>
              <a:rPr lang="ko-KR" altLang="en-US" sz="1800" dirty="0" smtClean="0">
                <a:latin typeface="+mn-ea"/>
              </a:rPr>
              <a:t>과 함께 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)select.html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&lt;</a:t>
            </a:r>
            <a:r>
              <a:rPr lang="en-US" altLang="ko-KR" sz="1800" dirty="0" err="1" smtClean="0">
                <a:latin typeface="+mn-ea"/>
              </a:rPr>
              <a:t>textarea</a:t>
            </a:r>
            <a:r>
              <a:rPr lang="en-US" altLang="ko-KR" sz="1800" dirty="0" smtClean="0">
                <a:latin typeface="+mn-ea"/>
              </a:rPr>
              <a:t>&gt; </a:t>
            </a:r>
            <a:r>
              <a:rPr lang="ko-KR" altLang="en-US" sz="1800" dirty="0" smtClean="0">
                <a:latin typeface="+mn-ea"/>
              </a:rPr>
              <a:t>태그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smtClean="0">
                <a:latin typeface="+mn-ea"/>
              </a:rPr>
              <a:t>텍스트 영역 표시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)textarea.html</a:t>
            </a:r>
            <a:r>
              <a:rPr lang="ko-KR" altLang="en-US" sz="1800" dirty="0" smtClean="0">
                <a:latin typeface="+mn-ea"/>
              </a:rPr>
              <a:t> 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</a:t>
            </a:r>
            <a:endParaRPr lang="en-US" altLang="ko-KR" sz="18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231139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(1) </a:t>
            </a:r>
            <a:r>
              <a:rPr lang="ko-KR" altLang="en-US" sz="1800" dirty="0" smtClean="0">
                <a:latin typeface="+mn-ea"/>
              </a:rPr>
              <a:t>폼 관련 태그</a:t>
            </a:r>
            <a:r>
              <a:rPr lang="en-US" altLang="ko-KR" sz="1800" dirty="0" smtClean="0">
                <a:latin typeface="+mn-ea"/>
              </a:rPr>
              <a:t>(forms 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</a:p>
          <a:p>
            <a:pPr marL="0" indent="0">
              <a:buNone/>
            </a:pPr>
            <a:r>
              <a:rPr lang="en-US" altLang="ko-KR" sz="1800" dirty="0" smtClean="0"/>
              <a:t>     </a:t>
            </a:r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</a:t>
            </a:r>
          </a:p>
          <a:p>
            <a:pPr marL="0" indent="0">
              <a:buNone/>
            </a:pPr>
            <a:r>
              <a:rPr lang="en-US" altLang="ko-KR" sz="1800" dirty="0" smtClean="0"/>
              <a:t>    &lt;</a:t>
            </a:r>
            <a:r>
              <a:rPr lang="en-US" altLang="ko-KR" sz="1800" dirty="0" err="1" smtClean="0"/>
              <a:t>datalist</a:t>
            </a:r>
            <a:r>
              <a:rPr lang="en-US" altLang="ko-KR" sz="1800" dirty="0" smtClean="0"/>
              <a:t>&gt; : </a:t>
            </a:r>
            <a:r>
              <a:rPr lang="en-US" altLang="ko-KR" sz="1600" dirty="0" smtClean="0"/>
              <a:t>&lt;input&gt;</a:t>
            </a:r>
            <a:r>
              <a:rPr lang="ko-KR" altLang="en-US" sz="1600" dirty="0" smtClean="0"/>
              <a:t>태그와 함께 사용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미리 정의된 옵션을 </a:t>
            </a:r>
            <a:r>
              <a:rPr lang="ko-KR" altLang="en-US" sz="1600" dirty="0" err="1" smtClean="0"/>
              <a:t>드롭</a:t>
            </a:r>
            <a:r>
              <a:rPr lang="ko-KR" altLang="en-US" sz="1600" dirty="0" smtClean="0"/>
              <a:t> 다운 목록 지정</a:t>
            </a: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   </a:t>
            </a:r>
            <a:r>
              <a:rPr lang="ko-KR" altLang="en-US" sz="1600" dirty="0" smtClean="0"/>
              <a:t>예제</a:t>
            </a:r>
            <a:r>
              <a:rPr lang="en-US" altLang="ko-KR" sz="1600" dirty="0" smtClean="0"/>
              <a:t>) datalist.html</a:t>
            </a:r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</a:t>
            </a:r>
            <a:r>
              <a:rPr lang="en-US" altLang="ko-KR" sz="1800" dirty="0" smtClean="0"/>
              <a:t>&lt;</a:t>
            </a:r>
            <a:r>
              <a:rPr lang="en-US" altLang="ko-KR" sz="1800" dirty="0" err="1" smtClean="0"/>
              <a:t>keygen</a:t>
            </a:r>
            <a:r>
              <a:rPr lang="en-US" altLang="ko-KR" sz="1800" dirty="0" smtClean="0"/>
              <a:t>&gt;</a:t>
            </a:r>
            <a:r>
              <a:rPr lang="en-US" altLang="ko-KR" sz="1600" dirty="0" smtClean="0"/>
              <a:t> : </a:t>
            </a:r>
            <a:r>
              <a:rPr lang="ko-KR" altLang="en-US" sz="1600" dirty="0" smtClean="0">
                <a:latin typeface="+mn-ea"/>
              </a:rPr>
              <a:t>인증서 관리 시스템과 웹 폼 처리에 사용</a:t>
            </a:r>
            <a:r>
              <a:rPr lang="en-US" altLang="ko-KR" sz="1600" dirty="0" smtClean="0">
                <a:latin typeface="+mn-ea"/>
              </a:rPr>
              <a:t>,</a:t>
            </a:r>
          </a:p>
          <a:p>
            <a:pPr marL="0" indent="0">
              <a:buNone/>
            </a:pPr>
            <a:r>
              <a:rPr lang="en-US" altLang="ko-KR" sz="1800" dirty="0" smtClean="0"/>
              <a:t>    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 smtClean="0"/>
              <a:t>    </a:t>
            </a:r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    </a:t>
            </a:r>
            <a:r>
              <a:rPr lang="ko-KR" altLang="en-US" sz="1800" dirty="0" smtClean="0"/>
              <a:t>예제</a:t>
            </a:r>
            <a:r>
              <a:rPr lang="en-US" altLang="ko-KR" sz="1800" dirty="0" smtClean="0"/>
              <a:t>)keygen.html</a:t>
            </a:r>
          </a:p>
          <a:p>
            <a:pPr marL="0" indent="0">
              <a:buNone/>
            </a:pPr>
            <a:r>
              <a:rPr lang="en-US" altLang="ko-KR" sz="1800" dirty="0"/>
              <a:t> </a:t>
            </a:r>
            <a:r>
              <a:rPr lang="en-US" altLang="ko-KR" sz="1800" dirty="0" smtClean="0"/>
              <a:t>   &lt;meter&gt; : </a:t>
            </a:r>
            <a:r>
              <a:rPr lang="ko-KR" altLang="en-US" sz="1600" dirty="0" smtClean="0">
                <a:latin typeface="+mn-ea"/>
              </a:rPr>
              <a:t>알려진 범위 내에서 스칼라 측정 또는 소수 값을 나타내는데 사용 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                                                           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 meter.html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34" y="1700808"/>
            <a:ext cx="3961750" cy="86409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407" y="3933056"/>
            <a:ext cx="4104456" cy="79208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147" y="5696205"/>
            <a:ext cx="4095716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86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(1) </a:t>
            </a:r>
            <a:r>
              <a:rPr lang="ko-KR" altLang="en-US" sz="1800" dirty="0" smtClean="0">
                <a:latin typeface="+mn-ea"/>
              </a:rPr>
              <a:t>폼 관련 태그</a:t>
            </a:r>
            <a:r>
              <a:rPr lang="en-US" altLang="ko-KR" sz="1800" dirty="0" smtClean="0">
                <a:latin typeface="+mn-ea"/>
              </a:rPr>
              <a:t>(forms 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  <a:r>
              <a:rPr lang="en-US" altLang="ko-KR" sz="1800" dirty="0" smtClean="0"/>
              <a:t>&lt;output&gt; : </a:t>
            </a:r>
            <a:r>
              <a:rPr lang="ko-KR" altLang="en-US" sz="1800" dirty="0" smtClean="0"/>
              <a:t>스크립트에 의해 수행 계산의 결과를 나타냄</a:t>
            </a: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       </a:t>
            </a:r>
            <a:r>
              <a:rPr lang="ko-KR" altLang="en-US" sz="1600" dirty="0" smtClean="0"/>
              <a:t>예제</a:t>
            </a:r>
            <a:r>
              <a:rPr lang="en-US" altLang="ko-KR" sz="1600" dirty="0" smtClean="0"/>
              <a:t>) output.html</a:t>
            </a:r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endParaRPr lang="en-US" altLang="ko-KR" sz="1600" dirty="0" smtClean="0"/>
          </a:p>
          <a:p>
            <a:pPr marL="0" indent="0">
              <a:buNone/>
            </a:pPr>
            <a:endParaRPr lang="en-US" altLang="ko-KR" sz="1600" dirty="0"/>
          </a:p>
          <a:p>
            <a:pPr marL="0" indent="0">
              <a:buNone/>
            </a:pPr>
            <a:endParaRPr lang="en-US" altLang="ko-KR" sz="1600" dirty="0" smtClean="0"/>
          </a:p>
          <a:p>
            <a:pPr marL="0" indent="0">
              <a:buNone/>
            </a:pPr>
            <a:r>
              <a:rPr lang="en-US" altLang="ko-KR" sz="1800" dirty="0" smtClean="0"/>
              <a:t>  &lt;progress&gt; : </a:t>
            </a:r>
            <a:r>
              <a:rPr lang="ko-KR" altLang="en-US" sz="1800" dirty="0" smtClean="0"/>
              <a:t>작업의 진행 상황을 나타냄 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 progress.html</a:t>
            </a: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279" y="2492896"/>
            <a:ext cx="5057775" cy="93345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835" y="4590876"/>
            <a:ext cx="4886325" cy="882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55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(2) </a:t>
            </a:r>
            <a:r>
              <a:rPr lang="ko-KR" altLang="en-US" sz="1800" dirty="0" smtClean="0">
                <a:latin typeface="+mn-ea"/>
              </a:rPr>
              <a:t>텍스트 관련 태그</a:t>
            </a:r>
            <a:r>
              <a:rPr lang="en-US" altLang="ko-KR" sz="1800" dirty="0" smtClean="0">
                <a:latin typeface="+mn-ea"/>
              </a:rPr>
              <a:t>(text-level semantics 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800" dirty="0" smtClean="0"/>
              <a:t>&lt;</a:t>
            </a:r>
            <a:r>
              <a:rPr lang="en-US" altLang="ko-KR" sz="1800" dirty="0" err="1" smtClean="0"/>
              <a:t>bdi</a:t>
            </a:r>
            <a:r>
              <a:rPr lang="en-US" altLang="ko-KR" sz="1800" dirty="0" smtClean="0"/>
              <a:t>&gt; : </a:t>
            </a:r>
            <a:r>
              <a:rPr lang="ko-KR" altLang="en-US" sz="1600" dirty="0" smtClean="0">
                <a:latin typeface="+mn-ea"/>
              </a:rPr>
              <a:t>텍스트 방향을 주위와는 별도로 표시       예제</a:t>
            </a:r>
            <a:r>
              <a:rPr lang="en-US" altLang="ko-KR" sz="1600" dirty="0" smtClean="0">
                <a:latin typeface="+mn-ea"/>
              </a:rPr>
              <a:t>)bdi.html</a:t>
            </a: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 smtClean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</a:t>
            </a: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 smtClean="0">
                <a:latin typeface="+mn-ea"/>
              </a:rPr>
              <a:t>     &lt;mark&gt; : </a:t>
            </a:r>
            <a:r>
              <a:rPr lang="ko-KR" altLang="en-US" sz="1600" dirty="0" smtClean="0">
                <a:latin typeface="+mn-ea"/>
              </a:rPr>
              <a:t>텍스트를 하이라이트 형태로 표시하며 특정한 단어나 일부분 강조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 smtClean="0">
                <a:latin typeface="+mn-ea"/>
              </a:rPr>
              <a:t>                                                                             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)mark.html</a:t>
            </a: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&lt;ruby&gt; : </a:t>
            </a:r>
            <a:r>
              <a:rPr lang="ko-KR" altLang="en-US" sz="1600" dirty="0" smtClean="0">
                <a:latin typeface="+mn-ea"/>
              </a:rPr>
              <a:t>동아시아 </a:t>
            </a:r>
            <a:r>
              <a:rPr lang="ko-KR" altLang="en-US" sz="1600" dirty="0" err="1" smtClean="0">
                <a:latin typeface="+mn-ea"/>
              </a:rPr>
              <a:t>타이포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 err="1" smtClean="0">
                <a:latin typeface="+mn-ea"/>
              </a:rPr>
              <a:t>그래피에</a:t>
            </a:r>
            <a:r>
              <a:rPr lang="ko-KR" altLang="en-US" sz="1600" dirty="0" smtClean="0">
                <a:latin typeface="+mn-ea"/>
              </a:rPr>
              <a:t> 사용되는 루비 주석 지정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</a:t>
            </a:r>
            <a:r>
              <a:rPr lang="ko-KR" altLang="en-US" sz="1600" dirty="0" smtClean="0">
                <a:latin typeface="+mn-ea"/>
              </a:rPr>
              <a:t>                                                                                   예제</a:t>
            </a:r>
            <a:r>
              <a:rPr lang="en-US" altLang="ko-KR" sz="1600" dirty="0" smtClean="0">
                <a:latin typeface="+mn-ea"/>
              </a:rPr>
              <a:t>)ruby.html</a:t>
            </a: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2060848"/>
            <a:ext cx="4638675" cy="184785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4421262"/>
            <a:ext cx="4648200" cy="87994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5830788"/>
            <a:ext cx="5048250" cy="838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19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(2) </a:t>
            </a:r>
            <a:r>
              <a:rPr lang="ko-KR" altLang="en-US" sz="1800" dirty="0" smtClean="0">
                <a:latin typeface="+mn-ea"/>
              </a:rPr>
              <a:t>텍스트 관련 태그</a:t>
            </a:r>
            <a:r>
              <a:rPr lang="en-US" altLang="ko-KR" sz="1800" dirty="0" smtClean="0">
                <a:latin typeface="+mn-ea"/>
              </a:rPr>
              <a:t>(text-level semantics 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800" dirty="0" smtClean="0"/>
              <a:t>&lt;time&gt; : </a:t>
            </a:r>
            <a:r>
              <a:rPr lang="en-US" altLang="ko-KR" sz="1600" dirty="0" smtClean="0">
                <a:latin typeface="+mn-ea"/>
              </a:rPr>
              <a:t>HTML</a:t>
            </a:r>
            <a:r>
              <a:rPr lang="ko-KR" altLang="en-US" sz="1600" dirty="0" smtClean="0">
                <a:latin typeface="+mn-ea"/>
              </a:rPr>
              <a:t>문서 내의 날짜 및 시간을 선언하는데 사용</a:t>
            </a:r>
            <a:r>
              <a:rPr lang="en-US" altLang="ko-KR" sz="1600" dirty="0" smtClean="0">
                <a:latin typeface="+mn-ea"/>
              </a:rPr>
              <a:t>, </a:t>
            </a:r>
            <a:r>
              <a:rPr lang="ko-KR" altLang="en-US" sz="1600" dirty="0" err="1" smtClean="0">
                <a:latin typeface="+mn-ea"/>
              </a:rPr>
              <a:t>검색시</a:t>
            </a:r>
            <a:r>
              <a:rPr lang="ko-KR" altLang="en-US" sz="1600" dirty="0" smtClean="0">
                <a:latin typeface="+mn-ea"/>
              </a:rPr>
              <a:t> 유용하게 사용됨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 smtClean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</a:t>
            </a: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</a:t>
            </a: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)time.html </a:t>
            </a: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 smtClean="0">
                <a:latin typeface="+mn-ea"/>
              </a:rPr>
              <a:t>     &lt;</a:t>
            </a:r>
            <a:r>
              <a:rPr lang="en-US" altLang="ko-KR" sz="1600" dirty="0" err="1" smtClean="0">
                <a:latin typeface="+mn-ea"/>
              </a:rPr>
              <a:t>wbr</a:t>
            </a:r>
            <a:r>
              <a:rPr lang="en-US" altLang="ko-KR" sz="1600" dirty="0" smtClean="0">
                <a:latin typeface="+mn-ea"/>
              </a:rPr>
              <a:t>&gt; : </a:t>
            </a:r>
            <a:r>
              <a:rPr lang="ko-KR" altLang="en-US" sz="1600" dirty="0" smtClean="0">
                <a:latin typeface="+mn-ea"/>
              </a:rPr>
              <a:t>강제로 원하는 위치에서 </a:t>
            </a:r>
            <a:r>
              <a:rPr lang="ko-KR" altLang="en-US" sz="1600" dirty="0" err="1" smtClean="0">
                <a:latin typeface="+mn-ea"/>
              </a:rPr>
              <a:t>줄바꿈</a:t>
            </a:r>
            <a:r>
              <a:rPr lang="ko-KR" altLang="en-US" sz="1600" dirty="0" smtClean="0">
                <a:latin typeface="+mn-ea"/>
              </a:rPr>
              <a:t> 하고자 할 때 사용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                                                                            </a:t>
            </a:r>
          </a:p>
          <a:p>
            <a:pPr marL="0" indent="0">
              <a:buNone/>
            </a:pP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 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)wbr.html</a:t>
            </a: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6008" y="4365104"/>
            <a:ext cx="4648200" cy="87994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208" y="2160860"/>
            <a:ext cx="4953000" cy="1124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967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(3) </a:t>
            </a:r>
            <a:r>
              <a:rPr lang="ko-KR" altLang="en-US" sz="1800" dirty="0" smtClean="0">
                <a:latin typeface="+mn-ea"/>
              </a:rPr>
              <a:t>콘텐츠 그룹화 태그</a:t>
            </a:r>
            <a:r>
              <a:rPr lang="en-US" altLang="ko-KR" sz="1800" dirty="0" smtClean="0">
                <a:latin typeface="+mn-ea"/>
              </a:rPr>
              <a:t>(Grouping content 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                                                                               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700808"/>
            <a:ext cx="655150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3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(3) </a:t>
            </a:r>
            <a:r>
              <a:rPr lang="ko-KR" altLang="en-US" sz="1800" dirty="0" smtClean="0">
                <a:latin typeface="+mn-ea"/>
              </a:rPr>
              <a:t>콘텐츠 그룹화 태그</a:t>
            </a:r>
            <a:r>
              <a:rPr lang="en-US" altLang="ko-KR" sz="1800" dirty="0" smtClean="0">
                <a:latin typeface="+mn-ea"/>
              </a:rPr>
              <a:t>Grouping content Tag)     </a:t>
            </a:r>
            <a:r>
              <a:rPr lang="ko-KR" altLang="en-US" sz="1800" dirty="0" smtClean="0">
                <a:latin typeface="+mn-ea"/>
              </a:rPr>
              <a:t>예제</a:t>
            </a:r>
            <a:r>
              <a:rPr lang="en-US" altLang="ko-KR" sz="1800" dirty="0" smtClean="0">
                <a:latin typeface="+mn-ea"/>
              </a:rPr>
              <a:t>)figure.html, </a:t>
            </a:r>
            <a:r>
              <a:rPr lang="en-US" altLang="ko-KR" sz="1800" dirty="0" err="1" smtClean="0">
                <a:latin typeface="+mn-ea"/>
              </a:rPr>
              <a:t>figcaption.hgml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endParaRPr lang="en-US" altLang="ko-KR" sz="1600" dirty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                                                                               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772816"/>
            <a:ext cx="6551508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999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(4) </a:t>
            </a:r>
            <a:r>
              <a:rPr lang="ko-KR" altLang="en-US" sz="1800" dirty="0" err="1" smtClean="0">
                <a:latin typeface="+mn-ea"/>
              </a:rPr>
              <a:t>임베디드</a:t>
            </a:r>
            <a:r>
              <a:rPr lang="ko-KR" altLang="en-US" sz="1800" dirty="0" smtClean="0">
                <a:latin typeface="+mn-ea"/>
              </a:rPr>
              <a:t> 콘텐츠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대화형  태그</a:t>
            </a:r>
            <a:r>
              <a:rPr lang="en-US" altLang="ko-KR" sz="1800" dirty="0" smtClean="0">
                <a:latin typeface="+mn-ea"/>
              </a:rPr>
              <a:t>(Tag)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</a:t>
            </a: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75" y="1854056"/>
            <a:ext cx="6840760" cy="4983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151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(4) </a:t>
            </a:r>
            <a:r>
              <a:rPr lang="ko-KR" altLang="en-US" sz="1800" dirty="0" err="1" smtClean="0">
                <a:latin typeface="+mn-ea"/>
              </a:rPr>
              <a:t>임베디드</a:t>
            </a:r>
            <a:r>
              <a:rPr lang="ko-KR" altLang="en-US" sz="1800" dirty="0" smtClean="0">
                <a:latin typeface="+mn-ea"/>
              </a:rPr>
              <a:t> 콘텐츠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대화형  태그</a:t>
            </a:r>
            <a:r>
              <a:rPr lang="en-US" altLang="ko-KR" sz="1800" dirty="0" smtClean="0">
                <a:latin typeface="+mn-ea"/>
              </a:rPr>
              <a:t>(Tag)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772816"/>
            <a:ext cx="6264696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72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934410"/>
            <a:ext cx="8640960" cy="4302901"/>
          </a:xfrm>
          <a:prstGeom prst="rect">
            <a:avLst/>
          </a:prstGeom>
        </p:spPr>
      </p:pic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000132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2. HTML5</a:t>
            </a:r>
            <a:r>
              <a:rPr lang="ko-KR" altLang="en-US" dirty="0" smtClean="0"/>
              <a:t>란</a:t>
            </a:r>
            <a:r>
              <a:rPr lang="en-US" altLang="ko-KR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27926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60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/>
              <a:t>  4) </a:t>
            </a:r>
            <a:r>
              <a:rPr lang="ko-KR" altLang="en-US" dirty="0" smtClean="0"/>
              <a:t>추가된 태그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(4) </a:t>
            </a:r>
            <a:r>
              <a:rPr lang="ko-KR" altLang="en-US" sz="1800" dirty="0" smtClean="0">
                <a:latin typeface="+mn-ea"/>
              </a:rPr>
              <a:t>대화형  태그</a:t>
            </a:r>
            <a:r>
              <a:rPr lang="en-US" altLang="ko-KR" sz="1800" dirty="0" smtClean="0">
                <a:latin typeface="+mn-ea"/>
              </a:rPr>
              <a:t>(Tag)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)detail_summary.html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048" y="1680828"/>
            <a:ext cx="7776864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3608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0" y="692696"/>
            <a:ext cx="9144000" cy="597666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5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</a:t>
            </a:r>
            <a:endParaRPr lang="en-US" altLang="ko-KR" sz="1600" dirty="0" smtClean="0">
              <a:latin typeface="+mn-ea"/>
            </a:endParaRPr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564432" y="780480"/>
            <a:ext cx="4623390" cy="6483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   </a:t>
            </a:r>
            <a:r>
              <a:rPr lang="ko-KR" altLang="en-US" dirty="0" smtClean="0"/>
              <a:t>추가된 태그</a:t>
            </a:r>
            <a:endParaRPr lang="en-US" altLang="ko-KR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4" y="1428800"/>
            <a:ext cx="7698402" cy="2836502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74" y="4412766"/>
            <a:ext cx="7482378" cy="2256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574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52536" y="980728"/>
            <a:ext cx="9144000" cy="6336704"/>
          </a:xfrm>
          <a:prstGeom prst="rect">
            <a:avLst/>
          </a:prstGeom>
        </p:spPr>
        <p:txBody>
          <a:bodyPr vert="horz">
            <a:normAutofit fontScale="700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4200" dirty="0" smtClean="0">
                <a:latin typeface="+mn-ea"/>
              </a:rPr>
              <a:t>   </a:t>
            </a:r>
            <a:r>
              <a:rPr lang="en-US" altLang="ko-KR" sz="3800" dirty="0" smtClean="0">
                <a:latin typeface="+mn-ea"/>
              </a:rPr>
              <a:t>5) </a:t>
            </a:r>
            <a:r>
              <a:rPr lang="ko-KR" altLang="en-US" sz="3800" dirty="0" smtClean="0">
                <a:latin typeface="+mn-ea"/>
              </a:rPr>
              <a:t>변경된 태그</a:t>
            </a:r>
            <a:endParaRPr lang="en-US" altLang="ko-KR" sz="3800" dirty="0">
              <a:latin typeface="+mn-ea"/>
            </a:endParaRPr>
          </a:p>
          <a:p>
            <a:pPr marL="0" indent="0">
              <a:buNone/>
            </a:pPr>
            <a:r>
              <a:rPr lang="en-US" altLang="ko-KR" sz="6000" dirty="0" smtClean="0">
                <a:latin typeface="+mn-ea"/>
              </a:rPr>
              <a:t>  </a:t>
            </a:r>
            <a:r>
              <a:rPr lang="en-US" altLang="ko-KR" sz="2600" dirty="0" smtClean="0">
                <a:latin typeface="+mn-ea"/>
              </a:rPr>
              <a:t>- </a:t>
            </a:r>
            <a:r>
              <a:rPr lang="ko-KR" altLang="en-US" sz="2600" dirty="0" smtClean="0">
                <a:latin typeface="+mn-ea"/>
              </a:rPr>
              <a:t>속성 변화를 통해 사용자가 쉽게 코드를 작성할 수 있음</a:t>
            </a:r>
            <a:endParaRPr lang="ko-KR" altLang="en-US" sz="2600" dirty="0">
              <a:latin typeface="+mn-ea"/>
            </a:endParaRPr>
          </a:p>
          <a:p>
            <a:pPr marL="0" indent="0">
              <a:buNone/>
            </a:pPr>
            <a:r>
              <a:rPr lang="ko-KR" altLang="en-US" sz="2600" dirty="0" smtClean="0">
                <a:latin typeface="+mn-ea"/>
              </a:rPr>
              <a:t>     </a:t>
            </a:r>
            <a:r>
              <a:rPr lang="en-US" altLang="ko-KR" sz="2600" dirty="0" smtClean="0">
                <a:latin typeface="+mn-ea"/>
              </a:rPr>
              <a:t>- </a:t>
            </a:r>
            <a:r>
              <a:rPr lang="ko-KR" altLang="en-US" sz="2600" dirty="0" smtClean="0">
                <a:latin typeface="+mn-ea"/>
              </a:rPr>
              <a:t>포괄적인 개념으로 의미가 변경됨</a:t>
            </a:r>
            <a:endParaRPr lang="ko-KR" altLang="en-US" sz="2600" dirty="0">
              <a:latin typeface="+mn-ea"/>
            </a:endParaRPr>
          </a:p>
          <a:p>
            <a:pPr marL="0" indent="0">
              <a:buNone/>
            </a:pPr>
            <a:r>
              <a:rPr lang="en-US" altLang="ko-KR" sz="2600" dirty="0" smtClean="0">
                <a:latin typeface="+mn-ea"/>
              </a:rPr>
              <a:t> </a:t>
            </a:r>
            <a:endParaRPr lang="ko-KR" altLang="en-US" sz="2600" dirty="0"/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b="1" dirty="0" smtClean="0"/>
              <a:t> </a:t>
            </a:r>
            <a:r>
              <a:rPr lang="en-US" altLang="ko-KR" sz="2900" b="1" dirty="0" smtClean="0">
                <a:latin typeface="+mn-ea"/>
              </a:rPr>
              <a:t>&lt;</a:t>
            </a:r>
            <a:r>
              <a:rPr lang="en-US" altLang="ko-KR" sz="2900" b="1" dirty="0">
                <a:latin typeface="+mn-ea"/>
              </a:rPr>
              <a:t>a</a:t>
            </a:r>
            <a:r>
              <a:rPr lang="en-US" altLang="ko-KR" sz="2900" b="1" dirty="0" smtClean="0">
                <a:latin typeface="+mn-ea"/>
              </a:rPr>
              <a:t>&gt;: </a:t>
            </a:r>
            <a:r>
              <a:rPr lang="en-US" altLang="ko-KR" sz="2900" b="1" dirty="0" err="1" smtClean="0">
                <a:latin typeface="+mn-ea"/>
              </a:rPr>
              <a:t>href</a:t>
            </a:r>
            <a:r>
              <a:rPr lang="ko-KR" altLang="en-US" sz="2900" b="1" dirty="0" smtClean="0">
                <a:latin typeface="+mn-ea"/>
              </a:rPr>
              <a:t>속성없이 사용해도 널 링크로 사용할 수 있음</a:t>
            </a:r>
            <a:endParaRPr lang="en-US" altLang="ko-KR" sz="2900" b="1" dirty="0" smtClean="0">
              <a:latin typeface="+mn-ea"/>
            </a:endParaRPr>
          </a:p>
          <a:p>
            <a:pPr marL="0" indent="0">
              <a:lnSpc>
                <a:spcPct val="170000"/>
              </a:lnSpc>
              <a:buNone/>
            </a:pPr>
            <a:r>
              <a:rPr lang="en-US" altLang="ko-KR" dirty="0" smtClean="0"/>
              <a:t>       </a:t>
            </a:r>
            <a:r>
              <a:rPr lang="en-US" altLang="ko-KR" dirty="0" err="1" smtClean="0"/>
              <a:t>href</a:t>
            </a:r>
            <a:r>
              <a:rPr lang="en-US" altLang="ko-KR" dirty="0" smtClean="0"/>
              <a:t> </a:t>
            </a:r>
            <a:r>
              <a:rPr lang="ko-KR" altLang="en-US" dirty="0"/>
              <a:t>속성이 없는 </a:t>
            </a:r>
            <a:r>
              <a:rPr lang="en-US" altLang="ko-KR" dirty="0"/>
              <a:t>a </a:t>
            </a:r>
            <a:r>
              <a:rPr lang="ko-KR" altLang="en-US" dirty="0"/>
              <a:t>요소를 사용하여 링크 자리</a:t>
            </a:r>
            <a:r>
              <a:rPr lang="en-US" altLang="ko-KR" dirty="0"/>
              <a:t>(</a:t>
            </a:r>
            <a:r>
              <a:rPr lang="en-US" altLang="ko-KR" dirty="0" smtClean="0"/>
              <a:t>placeholder link</a:t>
            </a:r>
            <a:r>
              <a:rPr lang="en-US" altLang="ko-KR" dirty="0"/>
              <a:t>)</a:t>
            </a:r>
            <a:r>
              <a:rPr lang="ko-KR" altLang="en-US" dirty="0"/>
              <a:t>를 표시할 수 있다</a:t>
            </a:r>
            <a:r>
              <a:rPr lang="en-US" altLang="ko-KR" dirty="0"/>
              <a:t>.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altLang="ko-KR" dirty="0" smtClean="0"/>
              <a:t>       a </a:t>
            </a:r>
            <a:r>
              <a:rPr lang="ko-KR" altLang="en-US" dirty="0" smtClean="0"/>
              <a:t>요소 </a:t>
            </a:r>
            <a:r>
              <a:rPr lang="ko-KR" altLang="en-US" dirty="0"/>
              <a:t>안에 </a:t>
            </a:r>
            <a:r>
              <a:rPr lang="ko-KR" altLang="en-US" dirty="0" smtClean="0"/>
              <a:t>상호작용하는 </a:t>
            </a:r>
            <a:r>
              <a:rPr lang="ko-KR" altLang="en-US" dirty="0"/>
              <a:t>요소가 없다면 </a:t>
            </a:r>
            <a:r>
              <a:rPr lang="ko-KR" altLang="en-US" dirty="0" smtClean="0"/>
              <a:t>전체 문단</a:t>
            </a:r>
            <a:r>
              <a:rPr lang="en-US" altLang="ko-KR" dirty="0"/>
              <a:t>, </a:t>
            </a:r>
            <a:r>
              <a:rPr lang="ko-KR" altLang="en-US" dirty="0"/>
              <a:t>리스트</a:t>
            </a:r>
            <a:r>
              <a:rPr lang="en-US" altLang="ko-KR" dirty="0"/>
              <a:t>, </a:t>
            </a:r>
            <a:r>
              <a:rPr lang="ko-KR" altLang="en-US" dirty="0"/>
              <a:t>표</a:t>
            </a:r>
            <a:r>
              <a:rPr lang="en-US" altLang="ko-KR" dirty="0"/>
              <a:t>, </a:t>
            </a:r>
            <a:r>
              <a:rPr lang="ko-KR" altLang="en-US" dirty="0"/>
              <a:t>섹션 등을 </a:t>
            </a:r>
            <a:r>
              <a:rPr lang="ko-KR" altLang="en-US" dirty="0" smtClean="0"/>
              <a:t>모두</a:t>
            </a:r>
            <a:endParaRPr lang="en-US" altLang="ko-KR" dirty="0" smtClean="0"/>
          </a:p>
          <a:p>
            <a:pPr marL="0" indent="0">
              <a:lnSpc>
                <a:spcPct val="170000"/>
              </a:lnSpc>
              <a:buNone/>
            </a:pPr>
            <a:r>
              <a:rPr lang="en-US" altLang="ko-KR" dirty="0"/>
              <a:t> </a:t>
            </a:r>
            <a:r>
              <a:rPr lang="en-US" altLang="ko-KR" dirty="0" smtClean="0"/>
              <a:t>     </a:t>
            </a:r>
            <a:r>
              <a:rPr lang="ko-KR" altLang="en-US" dirty="0" smtClean="0"/>
              <a:t> </a:t>
            </a:r>
            <a:r>
              <a:rPr lang="ko-KR" altLang="en-US" dirty="0"/>
              <a:t>포함할 수 있다</a:t>
            </a:r>
            <a:r>
              <a:rPr lang="en-US" altLang="ko-KR" dirty="0"/>
              <a:t>.</a:t>
            </a:r>
            <a:endParaRPr lang="en-US" altLang="ko-KR" sz="2900" b="1" dirty="0" smtClean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600" b="1" dirty="0">
                <a:latin typeface="+mn-ea"/>
              </a:rPr>
              <a:t> </a:t>
            </a:r>
            <a:r>
              <a:rPr lang="en-US" altLang="ko-KR" sz="2600" b="1" dirty="0" smtClean="0">
                <a:latin typeface="+mn-ea"/>
              </a:rPr>
              <a:t>      </a:t>
            </a:r>
            <a:r>
              <a:rPr lang="ko-KR" altLang="en-US" sz="2600" dirty="0" smtClean="0">
                <a:latin typeface="+mn-ea"/>
              </a:rPr>
              <a:t>예제</a:t>
            </a:r>
            <a:r>
              <a:rPr lang="en-US" altLang="ko-KR" sz="2600" dirty="0" smtClean="0">
                <a:latin typeface="+mn-ea"/>
              </a:rPr>
              <a:t>)a.html , a_1.html</a:t>
            </a:r>
            <a:endParaRPr lang="ko-KR" altLang="en-US" sz="2600" dirty="0">
              <a:latin typeface="+mn-ea"/>
            </a:endParaRPr>
          </a:p>
          <a:p>
            <a:pPr marL="0" indent="0">
              <a:buNone/>
            </a:pPr>
            <a:r>
              <a:rPr lang="en-US" altLang="ko-KR" sz="2900" b="1" dirty="0">
                <a:latin typeface="+mn-ea"/>
              </a:rPr>
              <a:t> </a:t>
            </a:r>
            <a:r>
              <a:rPr lang="en-US" altLang="ko-KR" sz="2900" b="1" dirty="0" smtClean="0">
                <a:latin typeface="+mn-ea"/>
              </a:rPr>
              <a:t>&lt;</a:t>
            </a:r>
            <a:r>
              <a:rPr lang="en-US" altLang="ko-KR" sz="2900" b="1" dirty="0">
                <a:latin typeface="+mn-ea"/>
              </a:rPr>
              <a:t>address</a:t>
            </a:r>
            <a:r>
              <a:rPr lang="en-US" altLang="ko-KR" sz="2900" b="1" dirty="0" smtClean="0">
                <a:latin typeface="+mn-ea"/>
              </a:rPr>
              <a:t>&gt;: </a:t>
            </a:r>
            <a:r>
              <a:rPr lang="en-US" altLang="ko-KR" sz="2900" dirty="0">
                <a:latin typeface="+mn-ea"/>
              </a:rPr>
              <a:t>address </a:t>
            </a:r>
            <a:r>
              <a:rPr lang="ko-KR" altLang="en-US" sz="2900" dirty="0">
                <a:latin typeface="+mn-ea"/>
              </a:rPr>
              <a:t>요소가 문서 구조</a:t>
            </a:r>
            <a:r>
              <a:rPr lang="en-US" altLang="ko-KR" sz="2900" dirty="0">
                <a:latin typeface="+mn-ea"/>
              </a:rPr>
              <a:t>(sectioning) </a:t>
            </a:r>
            <a:r>
              <a:rPr lang="ko-KR" altLang="en-US" sz="2900" dirty="0">
                <a:latin typeface="+mn-ea"/>
              </a:rPr>
              <a:t>상에서 특정 범위에 </a:t>
            </a:r>
            <a:r>
              <a:rPr lang="ko-KR" altLang="en-US" sz="2900" dirty="0" smtClean="0">
                <a:latin typeface="+mn-ea"/>
              </a:rPr>
              <a:t>적용</a:t>
            </a:r>
            <a:endParaRPr lang="en-US" altLang="ko-KR" sz="2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2900" dirty="0">
                <a:latin typeface="+mn-ea"/>
              </a:rPr>
              <a:t> </a:t>
            </a:r>
            <a:r>
              <a:rPr lang="en-US" altLang="ko-KR" sz="2900" dirty="0" smtClean="0">
                <a:latin typeface="+mn-ea"/>
              </a:rPr>
              <a:t>    </a:t>
            </a:r>
            <a:r>
              <a:rPr lang="ko-KR" altLang="en-US" sz="2900" dirty="0" smtClean="0">
                <a:latin typeface="+mn-ea"/>
              </a:rPr>
              <a:t>예제</a:t>
            </a:r>
            <a:r>
              <a:rPr lang="en-US" altLang="ko-KR" sz="2900" dirty="0" smtClean="0">
                <a:latin typeface="+mn-ea"/>
              </a:rPr>
              <a:t>)address.html</a:t>
            </a:r>
            <a:endParaRPr lang="ko-KR" altLang="en-US" sz="2900" dirty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900" b="1" dirty="0" smtClean="0">
                <a:latin typeface="+mn-ea"/>
              </a:rPr>
              <a:t> &lt;</a:t>
            </a:r>
            <a:r>
              <a:rPr lang="en-US" altLang="ko-KR" sz="2900" b="1" dirty="0">
                <a:latin typeface="+mn-ea"/>
              </a:rPr>
              <a:t>b</a:t>
            </a:r>
            <a:r>
              <a:rPr lang="en-US" altLang="ko-KR" sz="2900" b="1" dirty="0" smtClean="0">
                <a:latin typeface="+mn-ea"/>
              </a:rPr>
              <a:t>&gt;: </a:t>
            </a:r>
            <a:r>
              <a:rPr lang="ko-KR" altLang="en-US" sz="2600" dirty="0" smtClean="0">
                <a:latin typeface="+mn-ea"/>
              </a:rPr>
              <a:t>텍스트를 진하게 표시</a:t>
            </a:r>
            <a:r>
              <a:rPr lang="en-US" altLang="ko-KR" sz="2600" dirty="0" smtClean="0">
                <a:latin typeface="+mn-ea"/>
              </a:rPr>
              <a:t>, </a:t>
            </a:r>
            <a:r>
              <a:rPr lang="ko-KR" altLang="en-US" sz="2600" dirty="0" smtClean="0">
                <a:latin typeface="+mn-ea"/>
              </a:rPr>
              <a:t>제품 소개서 안의 제품명</a:t>
            </a:r>
            <a:r>
              <a:rPr lang="en-US" altLang="ko-KR" sz="2600" dirty="0" smtClean="0">
                <a:latin typeface="+mn-ea"/>
              </a:rPr>
              <a:t>, </a:t>
            </a:r>
            <a:r>
              <a:rPr lang="ko-KR" altLang="en-US" sz="2600" dirty="0" smtClean="0">
                <a:latin typeface="+mn-ea"/>
              </a:rPr>
              <a:t>요약 문서의 키워드처럼 </a:t>
            </a:r>
            <a:endParaRPr lang="en-US" altLang="ko-KR" sz="2600" dirty="0" smtClean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2600" dirty="0">
                <a:latin typeface="+mn-ea"/>
              </a:rPr>
              <a:t> </a:t>
            </a:r>
            <a:r>
              <a:rPr lang="en-US" altLang="ko-KR" sz="2600" dirty="0" smtClean="0">
                <a:latin typeface="+mn-ea"/>
              </a:rPr>
              <a:t>             </a:t>
            </a:r>
            <a:r>
              <a:rPr lang="ko-KR" altLang="en-US" sz="2600" dirty="0" smtClean="0">
                <a:latin typeface="+mn-ea"/>
              </a:rPr>
              <a:t>특별하게 중요하지는 않지만 진하게 표시하려고 할 때 사용</a:t>
            </a:r>
            <a:endParaRPr lang="ko-KR" altLang="en-US" sz="2600" dirty="0">
              <a:latin typeface="+mn-ea"/>
            </a:endParaRPr>
          </a:p>
          <a:p>
            <a:pPr marL="0" indent="0">
              <a:buNone/>
            </a:pPr>
            <a:endParaRPr lang="en-US" altLang="ko-KR" sz="26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741187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63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52536" y="980728"/>
            <a:ext cx="9144000" cy="63367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5) </a:t>
            </a:r>
            <a:r>
              <a:rPr lang="ko-KR" altLang="en-US" dirty="0" smtClean="0">
                <a:latin typeface="+mn-ea"/>
              </a:rPr>
              <a:t>변경된 태그</a:t>
            </a:r>
            <a:endParaRPr lang="en-US" altLang="ko-KR" dirty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 err="1">
                <a:latin typeface="+mn-ea"/>
              </a:rPr>
              <a:t>hr</a:t>
            </a:r>
            <a:r>
              <a:rPr lang="en-US" altLang="ko-KR" sz="1800" b="1" dirty="0" smtClean="0">
                <a:latin typeface="+mn-ea"/>
              </a:rPr>
              <a:t>&gt;: </a:t>
            </a:r>
            <a:r>
              <a:rPr lang="en-US" altLang="ko-KR" sz="1600" dirty="0" err="1">
                <a:latin typeface="+mn-ea"/>
              </a:rPr>
              <a:t>hr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요소는 문단 수준의 나눔을 </a:t>
            </a:r>
            <a:r>
              <a:rPr lang="ko-KR" altLang="en-US" sz="1600" dirty="0" smtClean="0">
                <a:latin typeface="+mn-ea"/>
              </a:rPr>
              <a:t>의미</a:t>
            </a:r>
            <a:endParaRPr lang="en-US" altLang="ko-KR" sz="1600" dirty="0" smtClean="0">
              <a:latin typeface="+mn-ea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ko-KR" altLang="en-US" sz="1600" dirty="0" smtClean="0">
                <a:latin typeface="+mn-ea"/>
              </a:rPr>
              <a:t>    예제</a:t>
            </a:r>
            <a:r>
              <a:rPr lang="en-US" altLang="ko-KR" sz="1600" dirty="0" smtClean="0">
                <a:latin typeface="+mn-ea"/>
              </a:rPr>
              <a:t>)hr.html</a:t>
            </a:r>
            <a:endParaRPr lang="ko-KR" altLang="en-US" sz="16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 err="1">
                <a:latin typeface="+mn-ea"/>
              </a:rPr>
              <a:t>i</a:t>
            </a:r>
            <a:r>
              <a:rPr lang="en-US" altLang="ko-KR" sz="1800" b="1" dirty="0" smtClean="0">
                <a:latin typeface="+mn-ea"/>
              </a:rPr>
              <a:t>&gt;</a:t>
            </a:r>
            <a:r>
              <a:rPr lang="ko-KR" altLang="en-US" sz="1800" b="1" dirty="0" smtClean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: </a:t>
            </a:r>
            <a:r>
              <a:rPr lang="ko-KR" altLang="en-US" sz="1600" dirty="0" smtClean="0">
                <a:latin typeface="+mn-ea"/>
              </a:rPr>
              <a:t>어조나 </a:t>
            </a:r>
            <a:r>
              <a:rPr lang="ko-KR" altLang="en-US" sz="1600" dirty="0">
                <a:latin typeface="+mn-ea"/>
              </a:rPr>
              <a:t>분위기 또는 다른 일반 텍스트와 구분을 </a:t>
            </a:r>
            <a:r>
              <a:rPr lang="ko-KR" altLang="en-US" sz="1600" dirty="0" smtClean="0">
                <a:latin typeface="+mn-ea"/>
              </a:rPr>
              <a:t>해야 하는 텍스트를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표시하는데 </a:t>
            </a:r>
            <a:r>
              <a:rPr lang="ko-KR" altLang="en-US" sz="1600" dirty="0" smtClean="0">
                <a:latin typeface="+mn-ea"/>
              </a:rPr>
              <a:t>사용된다</a:t>
            </a:r>
            <a:r>
              <a:rPr lang="en-US" altLang="ko-KR" sz="1600" dirty="0" smtClean="0">
                <a:latin typeface="+mn-ea"/>
              </a:rPr>
              <a:t>.  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)i.html</a:t>
            </a: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>
                <a:latin typeface="+mn-ea"/>
              </a:rPr>
              <a:t>menu</a:t>
            </a:r>
            <a:r>
              <a:rPr lang="en-US" altLang="ko-KR" sz="1800" b="1" dirty="0" smtClean="0">
                <a:latin typeface="+mn-ea"/>
              </a:rPr>
              <a:t>&gt;: </a:t>
            </a:r>
            <a:r>
              <a:rPr lang="en-US" altLang="ko-KR" sz="1600" dirty="0">
                <a:latin typeface="+mn-ea"/>
              </a:rPr>
              <a:t>menu </a:t>
            </a:r>
            <a:r>
              <a:rPr lang="ko-KR" altLang="en-US" sz="1600" dirty="0">
                <a:latin typeface="+mn-ea"/>
              </a:rPr>
              <a:t>요소가 </a:t>
            </a:r>
            <a:r>
              <a:rPr lang="ko-KR" altLang="en-US" sz="1600" dirty="0" err="1">
                <a:latin typeface="+mn-ea"/>
              </a:rPr>
              <a:t>툴바나</a:t>
            </a:r>
            <a:r>
              <a:rPr lang="ko-KR" altLang="en-US" sz="1600" dirty="0">
                <a:latin typeface="+mn-ea"/>
              </a:rPr>
              <a:t> 컨텍스트 메뉴를 위해서 </a:t>
            </a:r>
            <a:r>
              <a:rPr lang="ko-KR" altLang="en-US" sz="1600" dirty="0" smtClean="0">
                <a:latin typeface="+mn-ea"/>
              </a:rPr>
              <a:t>개선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dirty="0" smtClean="0">
                <a:latin typeface="+mn-ea"/>
              </a:rPr>
              <a:t>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 menu.html</a:t>
            </a:r>
            <a:endParaRPr lang="ko-KR" altLang="en-US" sz="16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>
                <a:latin typeface="+mn-ea"/>
              </a:rPr>
              <a:t>small</a:t>
            </a:r>
            <a:r>
              <a:rPr lang="en-US" altLang="ko-KR" sz="1600" b="1" dirty="0" smtClean="0">
                <a:latin typeface="+mn-ea"/>
              </a:rPr>
              <a:t>&gt;: </a:t>
            </a:r>
            <a:r>
              <a:rPr lang="ko-KR" altLang="en-US" sz="1600" dirty="0">
                <a:latin typeface="+mn-ea"/>
              </a:rPr>
              <a:t>추가적인 코멘트나 법적인 표현 등과 같이 </a:t>
            </a:r>
            <a:r>
              <a:rPr lang="ko-KR" altLang="en-US" sz="1600" dirty="0" smtClean="0">
                <a:latin typeface="+mn-ea"/>
              </a:rPr>
              <a:t>작게 출력되어야 하는</a:t>
            </a:r>
            <a:endParaRPr lang="en-US" altLang="ko-KR" sz="16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600" dirty="0" smtClean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내용을 </a:t>
            </a:r>
            <a:r>
              <a:rPr lang="ko-KR" altLang="en-US" sz="1600" dirty="0" smtClean="0">
                <a:latin typeface="+mn-ea"/>
              </a:rPr>
              <a:t>나타냄</a:t>
            </a:r>
            <a:r>
              <a:rPr lang="en-US" altLang="ko-KR" sz="1600" dirty="0" smtClean="0">
                <a:latin typeface="+mn-ea"/>
              </a:rPr>
              <a:t>. </a:t>
            </a:r>
            <a:r>
              <a:rPr lang="ko-KR" altLang="en-US" sz="1600" dirty="0" smtClean="0">
                <a:latin typeface="+mn-ea"/>
              </a:rPr>
              <a:t>예제</a:t>
            </a:r>
            <a:r>
              <a:rPr lang="en-US" altLang="ko-KR" sz="1600" dirty="0" smtClean="0">
                <a:latin typeface="+mn-ea"/>
              </a:rPr>
              <a:t>) small.html</a:t>
            </a: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&lt;</a:t>
            </a:r>
            <a:r>
              <a:rPr lang="en-US" altLang="ko-KR" sz="1800" b="1" dirty="0">
                <a:latin typeface="+mn-ea"/>
              </a:rPr>
              <a:t>strong</a:t>
            </a:r>
            <a:r>
              <a:rPr lang="en-US" altLang="ko-KR" sz="1800" b="1" dirty="0" smtClean="0">
                <a:latin typeface="+mn-ea"/>
              </a:rPr>
              <a:t>&gt;: </a:t>
            </a:r>
            <a:r>
              <a:rPr lang="ko-KR" altLang="en-US" sz="1600" dirty="0" smtClean="0">
                <a:latin typeface="+mn-ea"/>
              </a:rPr>
              <a:t>강한 강조가 </a:t>
            </a:r>
            <a:r>
              <a:rPr lang="ko-KR" altLang="en-US" sz="1600" dirty="0">
                <a:latin typeface="+mn-ea"/>
              </a:rPr>
              <a:t>아니라 </a:t>
            </a:r>
            <a:r>
              <a:rPr lang="ko-KR" altLang="en-US" sz="1600" dirty="0" smtClean="0">
                <a:latin typeface="+mn-ea"/>
              </a:rPr>
              <a:t>중요함을 나타냄 예제</a:t>
            </a:r>
            <a:r>
              <a:rPr lang="en-US" altLang="ko-KR" sz="1600" dirty="0" smtClean="0">
                <a:latin typeface="+mn-ea"/>
              </a:rPr>
              <a:t>) strong.html</a:t>
            </a:r>
          </a:p>
          <a:p>
            <a:pPr marL="0" indent="0">
              <a:buNone/>
            </a:pP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endParaRPr lang="en-US" altLang="ko-KR" sz="19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278631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64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52536" y="980728"/>
            <a:ext cx="9144000" cy="63367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6) </a:t>
            </a:r>
            <a:r>
              <a:rPr lang="ko-KR" altLang="en-US" dirty="0" smtClean="0">
                <a:latin typeface="+mn-ea"/>
              </a:rPr>
              <a:t>중단된 태그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sz="19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66" y="1628800"/>
            <a:ext cx="7377701" cy="129614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635" y="3272408"/>
            <a:ext cx="7338732" cy="2172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888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태그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65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52536" y="980728"/>
            <a:ext cx="9144000" cy="63367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7) </a:t>
            </a:r>
            <a:r>
              <a:rPr lang="ko-KR" altLang="en-US" dirty="0" err="1" smtClean="0">
                <a:latin typeface="+mn-ea"/>
              </a:rPr>
              <a:t>그외</a:t>
            </a:r>
            <a:r>
              <a:rPr lang="ko-KR" altLang="en-US" dirty="0" smtClean="0">
                <a:latin typeface="+mn-ea"/>
              </a:rPr>
              <a:t> 태그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BLOCKQUOTE : </a:t>
            </a:r>
            <a:r>
              <a:rPr lang="ko-KR" altLang="en-US" sz="1900" dirty="0" smtClean="0">
                <a:latin typeface="+mn-ea"/>
              </a:rPr>
              <a:t>인용문 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ko-KR" altLang="en-US" sz="1900" dirty="0" smtClean="0">
                <a:latin typeface="+mn-ea"/>
              </a:rPr>
              <a:t>   예제</a:t>
            </a:r>
            <a:r>
              <a:rPr lang="en-US" altLang="ko-KR" sz="1900" dirty="0" smtClean="0">
                <a:latin typeface="+mn-ea"/>
              </a:rPr>
              <a:t>) blockquote.html</a:t>
            </a: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pre : </a:t>
            </a:r>
            <a:r>
              <a:rPr lang="ko-KR" altLang="en-US" sz="1900" dirty="0" smtClean="0">
                <a:latin typeface="+mn-ea"/>
              </a:rPr>
              <a:t>미리 만들어진 텍스트</a:t>
            </a:r>
            <a:r>
              <a:rPr lang="en-US" altLang="ko-KR" sz="1900" dirty="0" smtClean="0">
                <a:latin typeface="+mn-ea"/>
              </a:rPr>
              <a:t>(</a:t>
            </a:r>
            <a:r>
              <a:rPr lang="en-US" altLang="ko-KR" sz="1900" dirty="0" err="1" smtClean="0">
                <a:latin typeface="+mn-ea"/>
              </a:rPr>
              <a:t>PREformatted</a:t>
            </a:r>
            <a:r>
              <a:rPr lang="en-US" altLang="ko-KR" sz="1900" dirty="0" smtClean="0">
                <a:latin typeface="+mn-ea"/>
              </a:rPr>
              <a:t> text)</a:t>
            </a:r>
            <a:r>
              <a:rPr lang="ko-KR" altLang="en-US" sz="1900" dirty="0" smtClean="0">
                <a:latin typeface="+mn-ea"/>
              </a:rPr>
              <a:t>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  </a:t>
            </a:r>
            <a:r>
              <a:rPr lang="ko-KR" altLang="en-US" sz="1900" dirty="0" smtClean="0">
                <a:latin typeface="+mn-ea"/>
              </a:rPr>
              <a:t>예제</a:t>
            </a:r>
            <a:r>
              <a:rPr lang="en-US" altLang="ko-KR" sz="1900" dirty="0" smtClean="0">
                <a:latin typeface="+mn-ea"/>
              </a:rPr>
              <a:t>)pre.html</a:t>
            </a: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iframe : </a:t>
            </a:r>
            <a:r>
              <a:rPr lang="ko-KR" altLang="en-US" sz="1900" dirty="0" err="1" smtClean="0">
                <a:latin typeface="+mn-ea"/>
              </a:rPr>
              <a:t>인라인</a:t>
            </a:r>
            <a:r>
              <a:rPr lang="ko-KR" altLang="en-US" sz="1900" dirty="0" smtClean="0">
                <a:latin typeface="+mn-ea"/>
              </a:rPr>
              <a:t> 프레임표시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  </a:t>
            </a:r>
            <a:r>
              <a:rPr lang="ko-KR" altLang="en-US" sz="1900" dirty="0" smtClean="0">
                <a:latin typeface="+mn-ea"/>
              </a:rPr>
              <a:t>예제</a:t>
            </a:r>
            <a:r>
              <a:rPr lang="en-US" altLang="ko-KR" sz="1900" dirty="0" smtClean="0">
                <a:latin typeface="+mn-ea"/>
              </a:rPr>
              <a:t>)ifram.html  </a:t>
            </a: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cite :  </a:t>
            </a:r>
            <a:r>
              <a:rPr lang="ko-KR" altLang="en-US" sz="1900" dirty="0" smtClean="0">
                <a:latin typeface="+mn-ea"/>
              </a:rPr>
              <a:t>인용된 작품 제목</a:t>
            </a:r>
            <a:r>
              <a:rPr lang="en-US" altLang="ko-KR" sz="1900" dirty="0" smtClean="0">
                <a:latin typeface="+mn-ea"/>
              </a:rPr>
              <a:t>(</a:t>
            </a:r>
            <a:r>
              <a:rPr lang="en-US" altLang="ko-KR" sz="1900" dirty="0" err="1" smtClean="0">
                <a:latin typeface="+mn-ea"/>
              </a:rPr>
              <a:t>CITEd</a:t>
            </a:r>
            <a:r>
              <a:rPr lang="en-US" altLang="ko-KR" sz="1900" dirty="0" smtClean="0">
                <a:latin typeface="+mn-ea"/>
              </a:rPr>
              <a:t> title of a work)</a:t>
            </a:r>
            <a:r>
              <a:rPr lang="ko-KR" altLang="en-US" sz="1900" dirty="0" smtClean="0">
                <a:latin typeface="+mn-ea"/>
              </a:rPr>
              <a:t>을 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sub :  </a:t>
            </a:r>
            <a:r>
              <a:rPr lang="ko-KR" altLang="en-US" sz="1900" dirty="0" smtClean="0">
                <a:latin typeface="+mn-ea"/>
              </a:rPr>
              <a:t>아래 첨자</a:t>
            </a:r>
            <a:r>
              <a:rPr lang="en-US" altLang="ko-KR" sz="1900" dirty="0" smtClean="0">
                <a:latin typeface="+mn-ea"/>
              </a:rPr>
              <a:t>(</a:t>
            </a:r>
            <a:r>
              <a:rPr lang="en-US" altLang="ko-KR" sz="1900" dirty="0" err="1" smtClean="0">
                <a:latin typeface="+mn-ea"/>
              </a:rPr>
              <a:t>SUBscript</a:t>
            </a:r>
            <a:r>
              <a:rPr lang="en-US" altLang="ko-KR" sz="1900" dirty="0" smtClean="0">
                <a:latin typeface="+mn-ea"/>
              </a:rPr>
              <a:t>)</a:t>
            </a:r>
            <a:r>
              <a:rPr lang="ko-KR" altLang="en-US" sz="1900" dirty="0" smtClean="0">
                <a:latin typeface="+mn-ea"/>
              </a:rPr>
              <a:t>를 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del : </a:t>
            </a:r>
            <a:r>
              <a:rPr lang="ko-KR" altLang="en-US" sz="1900" dirty="0" smtClean="0">
                <a:latin typeface="+mn-ea"/>
              </a:rPr>
              <a:t>삭제된 글자</a:t>
            </a:r>
            <a:r>
              <a:rPr lang="en-US" altLang="ko-KR" sz="1900" dirty="0" smtClean="0">
                <a:latin typeface="+mn-ea"/>
              </a:rPr>
              <a:t>(</a:t>
            </a:r>
            <a:r>
              <a:rPr lang="en-US" altLang="ko-KR" sz="1900" dirty="0" err="1" smtClean="0">
                <a:latin typeface="+mn-ea"/>
              </a:rPr>
              <a:t>DELeted</a:t>
            </a:r>
            <a:r>
              <a:rPr lang="en-US" altLang="ko-KR" sz="1900" dirty="0" smtClean="0">
                <a:latin typeface="+mn-ea"/>
              </a:rPr>
              <a:t> text)</a:t>
            </a:r>
            <a:r>
              <a:rPr lang="ko-KR" altLang="en-US" sz="1900" dirty="0" smtClean="0">
                <a:latin typeface="+mn-ea"/>
              </a:rPr>
              <a:t>를 표시</a:t>
            </a:r>
            <a:r>
              <a:rPr lang="en-US" altLang="ko-KR" sz="1900" dirty="0" smtClean="0">
                <a:latin typeface="+mn-ea"/>
              </a:rPr>
              <a:t> </a:t>
            </a:r>
            <a:endParaRPr lang="en-US" altLang="ko-KR" sz="19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- ins : </a:t>
            </a:r>
            <a:r>
              <a:rPr lang="ko-KR" altLang="en-US" sz="1800" dirty="0" smtClean="0">
                <a:latin typeface="+mn-ea"/>
              </a:rPr>
              <a:t>삽입</a:t>
            </a:r>
            <a:r>
              <a:rPr lang="en-US" altLang="ko-KR" sz="1800" dirty="0" smtClean="0">
                <a:latin typeface="+mn-ea"/>
              </a:rPr>
              <a:t>(</a:t>
            </a:r>
            <a:r>
              <a:rPr lang="ko-KR" altLang="en-US" sz="1800" dirty="0" smtClean="0">
                <a:latin typeface="+mn-ea"/>
              </a:rPr>
              <a:t>추가</a:t>
            </a:r>
            <a:r>
              <a:rPr lang="en-US" altLang="ko-KR" sz="1800" dirty="0" smtClean="0">
                <a:latin typeface="+mn-ea"/>
              </a:rPr>
              <a:t>)</a:t>
            </a:r>
            <a:r>
              <a:rPr lang="ko-KR" altLang="en-US" sz="1800" dirty="0" smtClean="0">
                <a:latin typeface="+mn-ea"/>
              </a:rPr>
              <a:t>된 글자</a:t>
            </a:r>
            <a:r>
              <a:rPr lang="en-US" altLang="ko-KR" sz="1800" dirty="0" smtClean="0">
                <a:latin typeface="+mn-ea"/>
              </a:rPr>
              <a:t>(</a:t>
            </a:r>
            <a:r>
              <a:rPr lang="en-US" altLang="ko-KR" sz="1800" dirty="0" err="1" smtClean="0">
                <a:latin typeface="+mn-ea"/>
              </a:rPr>
              <a:t>INSerted</a:t>
            </a:r>
            <a:r>
              <a:rPr lang="en-US" altLang="ko-KR" sz="1800" dirty="0" smtClean="0">
                <a:latin typeface="+mn-ea"/>
              </a:rPr>
              <a:t> text)</a:t>
            </a:r>
            <a:r>
              <a:rPr lang="ko-KR" altLang="en-US" sz="1800" dirty="0" smtClean="0">
                <a:latin typeface="+mn-ea"/>
              </a:rPr>
              <a:t>를 표시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- s: </a:t>
            </a:r>
            <a:r>
              <a:rPr lang="ko-KR" altLang="en-US" sz="1800" dirty="0" smtClean="0">
                <a:latin typeface="+mn-ea"/>
              </a:rPr>
              <a:t>더 이상 정확하지 않거나 적절하지 않다는 사실을 알림</a:t>
            </a:r>
            <a:r>
              <a:rPr lang="en-US" altLang="ko-KR" sz="1800" dirty="0" smtClean="0">
                <a:latin typeface="+mn-ea"/>
              </a:rPr>
              <a:t>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143733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/>
              <a:t>3</a:t>
            </a:r>
            <a:r>
              <a:rPr lang="en-US" altLang="ko-KR" b="1" dirty="0" smtClean="0"/>
              <a:t>. </a:t>
            </a:r>
            <a:r>
              <a:rPr lang="ko-KR" altLang="en-US" b="1" dirty="0" smtClean="0"/>
              <a:t>기본 </a:t>
            </a:r>
            <a:r>
              <a:rPr lang="ko-KR" altLang="en-US" b="1" dirty="0"/>
              <a:t>태</a:t>
            </a:r>
            <a:r>
              <a:rPr lang="ko-KR" altLang="en-US" b="1" dirty="0" smtClean="0"/>
              <a:t>그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66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52536" y="980728"/>
            <a:ext cx="9144000" cy="633670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7) </a:t>
            </a:r>
            <a:r>
              <a:rPr lang="ko-KR" altLang="en-US" dirty="0" err="1" smtClean="0">
                <a:latin typeface="+mn-ea"/>
              </a:rPr>
              <a:t>그외</a:t>
            </a:r>
            <a:r>
              <a:rPr lang="ko-KR" altLang="en-US" dirty="0" smtClean="0">
                <a:latin typeface="+mn-ea"/>
              </a:rPr>
              <a:t> 태그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 smtClean="0">
                <a:latin typeface="+mn-ea"/>
              </a:rPr>
              <a:t>- </a:t>
            </a:r>
            <a:r>
              <a:rPr lang="en-US" altLang="ko-KR" sz="1900" dirty="0">
                <a:latin typeface="+mn-ea"/>
              </a:rPr>
              <a:t>c</a:t>
            </a:r>
            <a:r>
              <a:rPr lang="en-US" altLang="ko-KR" sz="1900" dirty="0" smtClean="0">
                <a:latin typeface="+mn-ea"/>
              </a:rPr>
              <a:t>ode : </a:t>
            </a:r>
            <a:r>
              <a:rPr lang="ko-KR" altLang="en-US" sz="1900" dirty="0" smtClean="0">
                <a:latin typeface="+mn-ea"/>
              </a:rPr>
              <a:t>컴퓨터나 프로그래밍 코드 일부를 그대로 표시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900" dirty="0">
                <a:latin typeface="+mn-ea"/>
              </a:rPr>
              <a:t> </a:t>
            </a:r>
            <a:r>
              <a:rPr lang="en-US" altLang="ko-KR" sz="1900" dirty="0" smtClean="0">
                <a:latin typeface="+mn-ea"/>
              </a:rPr>
              <a:t> </a:t>
            </a:r>
            <a:r>
              <a:rPr lang="ko-KR" altLang="en-US" sz="1900" dirty="0" smtClean="0">
                <a:latin typeface="+mn-ea"/>
              </a:rPr>
              <a:t>예제</a:t>
            </a:r>
            <a:r>
              <a:rPr lang="en-US" altLang="ko-KR" sz="1900" dirty="0" smtClean="0">
                <a:latin typeface="+mn-ea"/>
              </a:rPr>
              <a:t>)code.html </a:t>
            </a:r>
          </a:p>
          <a:p>
            <a:pPr marL="0" indent="0">
              <a:buNone/>
            </a:pPr>
            <a:r>
              <a:rPr lang="en-US" altLang="ko-KR" sz="1900" dirty="0">
                <a:latin typeface="+mn-ea"/>
              </a:rPr>
              <a:t>-</a:t>
            </a:r>
            <a:r>
              <a:rPr lang="en-US" altLang="ko-KR" sz="1900" dirty="0" smtClean="0">
                <a:latin typeface="+mn-ea"/>
              </a:rPr>
              <a:t> </a:t>
            </a:r>
            <a:r>
              <a:rPr lang="en-US" altLang="ko-KR" sz="1900" dirty="0" err="1" smtClean="0">
                <a:latin typeface="+mn-ea"/>
              </a:rPr>
              <a:t>var</a:t>
            </a:r>
            <a:r>
              <a:rPr lang="en-US" altLang="ko-KR" sz="1900" dirty="0" smtClean="0">
                <a:latin typeface="+mn-ea"/>
              </a:rPr>
              <a:t> : </a:t>
            </a:r>
            <a:r>
              <a:rPr lang="ko-KR" altLang="en-US" sz="1900" dirty="0" smtClean="0">
                <a:latin typeface="+mn-ea"/>
              </a:rPr>
              <a:t> 변수를 입력</a:t>
            </a:r>
            <a:endParaRPr lang="en-US" altLang="ko-KR" sz="19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- </a:t>
            </a:r>
            <a:r>
              <a:rPr lang="en-US" altLang="ko-KR" sz="1800" dirty="0" err="1" smtClean="0">
                <a:latin typeface="+mn-ea"/>
              </a:rPr>
              <a:t>tabindex</a:t>
            </a:r>
            <a:r>
              <a:rPr lang="en-US" altLang="ko-KR" sz="1800" dirty="0" smtClean="0">
                <a:latin typeface="+mn-ea"/>
              </a:rPr>
              <a:t> : </a:t>
            </a:r>
            <a:r>
              <a:rPr lang="ko-KR" altLang="en-US" sz="1800" dirty="0" smtClean="0">
                <a:latin typeface="+mn-ea"/>
              </a:rPr>
              <a:t>탭 순서를 지정하며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키보드 탭 키를 사용하여 탭 </a:t>
            </a:r>
            <a:r>
              <a:rPr lang="ko-KR" altLang="en-US" sz="1800" dirty="0" err="1" smtClean="0">
                <a:latin typeface="+mn-ea"/>
              </a:rPr>
              <a:t>네비게</a:t>
            </a:r>
            <a:r>
              <a:rPr lang="ko-KR" altLang="en-US" sz="1800" dirty="0" err="1" smtClean="0"/>
              <a:t>이션</a:t>
            </a:r>
            <a:r>
              <a:rPr lang="ko-KR" altLang="en-US" sz="1800" dirty="0" smtClean="0"/>
              <a:t> 순서로</a:t>
            </a:r>
            <a:endParaRPr lang="en-US" altLang="ko-KR" sz="1800" dirty="0" smtClean="0"/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</a:t>
            </a:r>
            <a:r>
              <a:rPr lang="ko-KR" altLang="en-US" sz="1800" dirty="0" smtClean="0">
                <a:latin typeface="+mn-ea"/>
              </a:rPr>
              <a:t>움직이고 이 순서를 바꿀 수 있음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</a:t>
            </a:r>
            <a:r>
              <a:rPr lang="ko-KR" altLang="en-US" sz="1800" dirty="0" smtClean="0">
                <a:latin typeface="+mn-ea"/>
              </a:rPr>
              <a:t>예제</a:t>
            </a:r>
            <a:endParaRPr lang="en-US" altLang="ko-KR" sz="1800" dirty="0">
              <a:latin typeface="+mn-ea"/>
            </a:endParaRPr>
          </a:p>
          <a:p>
            <a:pPr>
              <a:buFont typeface="Arial" charset="0"/>
              <a:buChar char="•"/>
            </a:pPr>
            <a:r>
              <a:rPr lang="ko-KR" altLang="en-US" sz="1800" dirty="0" smtClean="0">
                <a:latin typeface="+mn-ea"/>
              </a:rPr>
              <a:t>전역 속성 </a:t>
            </a:r>
            <a:r>
              <a:rPr lang="en-US" altLang="ko-KR" sz="1800" dirty="0" smtClean="0">
                <a:latin typeface="+mn-ea"/>
              </a:rPr>
              <a:t>: HTML </a:t>
            </a:r>
            <a:r>
              <a:rPr lang="ko-KR" altLang="en-US" sz="1800" dirty="0" smtClean="0">
                <a:latin typeface="+mn-ea"/>
              </a:rPr>
              <a:t>요소들 안에서 공통적으로 사용될 수 있는 속성들</a:t>
            </a:r>
            <a:endParaRPr lang="en-US" altLang="ko-KR" sz="1800" dirty="0" smtClean="0">
              <a:latin typeface="+mn-ea"/>
            </a:endParaRPr>
          </a:p>
          <a:p>
            <a:pPr>
              <a:buFont typeface="Arial" charset="0"/>
              <a:buChar char="•"/>
            </a:pPr>
            <a:r>
              <a:rPr lang="en-US" altLang="ko-KR" sz="1800" dirty="0" err="1" smtClean="0">
                <a:latin typeface="+mn-ea"/>
              </a:rPr>
              <a:t>accessKey</a:t>
            </a:r>
            <a:r>
              <a:rPr lang="en-US" altLang="ko-KR" sz="1800" dirty="0" smtClean="0">
                <a:latin typeface="+mn-ea"/>
              </a:rPr>
              <a:t>, class, </a:t>
            </a:r>
            <a:r>
              <a:rPr lang="en-US" altLang="ko-KR" sz="1800" dirty="0" err="1" smtClean="0">
                <a:latin typeface="+mn-ea"/>
              </a:rPr>
              <a:t>dir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en-US" altLang="ko-KR" sz="1800" dirty="0" err="1" smtClean="0">
                <a:latin typeface="+mn-ea"/>
              </a:rPr>
              <a:t>draggable</a:t>
            </a:r>
            <a:r>
              <a:rPr lang="en-US" altLang="ko-KR" sz="1800" dirty="0" smtClean="0">
                <a:latin typeface="+mn-ea"/>
              </a:rPr>
              <a:t>, hidden, id , </a:t>
            </a:r>
            <a:r>
              <a:rPr lang="en-US" altLang="ko-KR" sz="1800" dirty="0" err="1" smtClean="0">
                <a:latin typeface="+mn-ea"/>
              </a:rPr>
              <a:t>lang</a:t>
            </a:r>
            <a:r>
              <a:rPr lang="en-US" altLang="ko-KR" sz="1800" dirty="0" smtClean="0">
                <a:latin typeface="+mn-ea"/>
              </a:rPr>
              <a:t>, style, title</a:t>
            </a:r>
          </a:p>
          <a:p>
            <a:pPr>
              <a:buFont typeface="Arial" charset="0"/>
              <a:buChar char="•"/>
            </a:pPr>
            <a:r>
              <a:rPr lang="en-US" altLang="ko-KR" sz="1800" dirty="0" smtClean="0">
                <a:latin typeface="+mn-ea"/>
              </a:rPr>
              <a:t>    </a:t>
            </a:r>
            <a:r>
              <a:rPr lang="en-US" altLang="ko-KR" sz="1600" dirty="0" smtClean="0">
                <a:latin typeface="+mn-ea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616790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9273" y="256404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67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2217" y="1268760"/>
            <a:ext cx="8784976" cy="501811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- </a:t>
            </a:r>
            <a:r>
              <a:rPr lang="ko-KR" altLang="en-US" sz="1800" dirty="0" smtClean="0">
                <a:latin typeface="+mn-ea"/>
              </a:rPr>
              <a:t>문서의 스타일을 꾸밀 때 사용하는 언어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- </a:t>
            </a:r>
            <a:r>
              <a:rPr lang="ko-KR" altLang="en-US" sz="1800" dirty="0" smtClean="0">
                <a:latin typeface="+mn-ea"/>
              </a:rPr>
              <a:t>웹 문서 전반적 스타일을 미리 저장해 둔 스타일 시트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- CSS</a:t>
            </a:r>
            <a:r>
              <a:rPr lang="ko-KR" altLang="en-US" sz="1800" dirty="0" smtClean="0">
                <a:latin typeface="+mn-ea"/>
              </a:rPr>
              <a:t>를 적용하면 웹 페이지 한 가지 요소만 변경해도 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</a:t>
            </a:r>
            <a:r>
              <a:rPr lang="ko-KR" altLang="en-US" sz="1800" dirty="0" smtClean="0">
                <a:latin typeface="+mn-ea"/>
              </a:rPr>
              <a:t>전체 페이지 내용이 한꺼번에 변경 가능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b="1" dirty="0" smtClean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[</a:t>
            </a:r>
            <a:r>
              <a:rPr lang="ko-KR" altLang="en-US" sz="1800" b="1" dirty="0" smtClean="0">
                <a:latin typeface="+mn-ea"/>
              </a:rPr>
              <a:t>장점</a:t>
            </a:r>
            <a:r>
              <a:rPr lang="en-US" altLang="ko-KR" sz="1800" b="1" dirty="0" smtClean="0">
                <a:latin typeface="+mn-ea"/>
              </a:rPr>
              <a:t>]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ko-KR" altLang="en-US" sz="1800" dirty="0" smtClean="0">
                <a:latin typeface="+mn-ea"/>
              </a:rPr>
              <a:t>작은 용량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이해 쉬운 구조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- Table </a:t>
            </a:r>
            <a:r>
              <a:rPr lang="ko-KR" altLang="en-US" sz="1800" dirty="0" smtClean="0">
                <a:latin typeface="+mn-ea"/>
              </a:rPr>
              <a:t>코딩에 비해 </a:t>
            </a:r>
            <a:r>
              <a:rPr lang="en-US" altLang="ko-KR" sz="1800" dirty="0" smtClean="0">
                <a:latin typeface="+mn-ea"/>
              </a:rPr>
              <a:t>50% </a:t>
            </a:r>
            <a:r>
              <a:rPr lang="ko-KR" altLang="en-US" sz="1800" dirty="0" smtClean="0">
                <a:latin typeface="+mn-ea"/>
              </a:rPr>
              <a:t>정도 코드 절약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ko-KR" altLang="en-US" sz="1800" dirty="0" smtClean="0">
                <a:latin typeface="+mn-ea"/>
              </a:rPr>
              <a:t>디자인과 웹 구조의 완벽한 분리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ko-KR" altLang="en-US" sz="1800" dirty="0" smtClean="0">
                <a:latin typeface="+mn-ea"/>
              </a:rPr>
              <a:t>웹 표준에 맞는 사이트 제작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en-US" altLang="ko-KR" sz="1800" b="1" dirty="0" smtClean="0">
                <a:latin typeface="+mn-ea"/>
              </a:rPr>
              <a:t>W3C</a:t>
            </a:r>
            <a:r>
              <a:rPr lang="ko-KR" altLang="en-US" sz="1800" b="1" dirty="0" smtClean="0">
                <a:latin typeface="+mn-ea"/>
              </a:rPr>
              <a:t>에서 웹 표준 정의</a:t>
            </a:r>
            <a:endParaRPr lang="en-US" altLang="ko-KR" sz="18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- </a:t>
            </a:r>
            <a:r>
              <a:rPr lang="ko-KR" altLang="en-US" sz="1800" b="1" dirty="0" smtClean="0">
                <a:latin typeface="+mn-ea"/>
              </a:rPr>
              <a:t>설정 용이</a:t>
            </a:r>
            <a:endParaRPr lang="en-US" altLang="ko-KR" sz="18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- </a:t>
            </a:r>
            <a:r>
              <a:rPr lang="ko-KR" altLang="en-US" sz="1800" b="1" dirty="0" smtClean="0">
                <a:latin typeface="+mn-ea"/>
              </a:rPr>
              <a:t>플러그인</a:t>
            </a:r>
            <a:r>
              <a:rPr lang="en-US" altLang="ko-KR" sz="1800" b="1" dirty="0" smtClean="0">
                <a:latin typeface="+mn-ea"/>
              </a:rPr>
              <a:t>, </a:t>
            </a:r>
            <a:r>
              <a:rPr lang="en-US" altLang="ko-KR" sz="1800" b="1" dirty="0" err="1" smtClean="0">
                <a:latin typeface="+mn-ea"/>
              </a:rPr>
              <a:t>sw</a:t>
            </a:r>
            <a:r>
              <a:rPr lang="en-US" altLang="ko-KR" sz="1800" b="1" dirty="0" smtClean="0">
                <a:latin typeface="+mn-ea"/>
              </a:rPr>
              <a:t> </a:t>
            </a:r>
            <a:r>
              <a:rPr lang="ko-KR" altLang="en-US" sz="1800" b="1" dirty="0" smtClean="0">
                <a:latin typeface="+mn-ea"/>
              </a:rPr>
              <a:t>불필요</a:t>
            </a:r>
            <a:endParaRPr lang="en-US" altLang="ko-KR" sz="18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- </a:t>
            </a:r>
            <a:r>
              <a:rPr lang="ko-KR" altLang="en-US" sz="1800" b="1" dirty="0" smtClean="0">
                <a:latin typeface="+mn-ea"/>
              </a:rPr>
              <a:t>단순 규칙으로 이루어짐</a:t>
            </a:r>
            <a:endParaRPr lang="en-US" altLang="ko-KR" sz="1800" b="1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4653136"/>
            <a:ext cx="5524349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287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9273" y="256404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68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82217" y="1318320"/>
            <a:ext cx="8784976" cy="49685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15" y="1458852"/>
            <a:ext cx="6840760" cy="2484276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556" y="3963142"/>
            <a:ext cx="6408712" cy="2016224"/>
          </a:xfrm>
          <a:prstGeom prst="rect">
            <a:avLst/>
          </a:prstGeom>
        </p:spPr>
      </p:pic>
      <p:sp>
        <p:nvSpPr>
          <p:cNvPr id="9" name="제목 1"/>
          <p:cNvSpPr txBox="1">
            <a:spLocks/>
          </p:cNvSpPr>
          <p:nvPr/>
        </p:nvSpPr>
        <p:spPr>
          <a:xfrm>
            <a:off x="709194" y="5979366"/>
            <a:ext cx="8153400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2000" b="1" dirty="0" smtClean="0">
                <a:solidFill>
                  <a:schemeClr val="tx1"/>
                </a:solidFill>
                <a:latin typeface="+mn-ea"/>
                <a:ea typeface="+mn-ea"/>
              </a:rPr>
              <a:t>예제</a:t>
            </a:r>
            <a:r>
              <a:rPr lang="en-US" altLang="ko-KR" sz="2000" b="1" dirty="0" smtClean="0">
                <a:solidFill>
                  <a:schemeClr val="tx1"/>
                </a:solidFill>
                <a:latin typeface="+mn-ea"/>
                <a:ea typeface="+mn-ea"/>
              </a:rPr>
              <a:t>)css1.html</a:t>
            </a:r>
            <a:endParaRPr lang="ko-KR" altLang="en-US" sz="2000" b="1" dirty="0">
              <a:solidFill>
                <a:schemeClr val="tx1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4689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9273" y="256404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69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77348" y="1367678"/>
            <a:ext cx="8784976" cy="49685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8" y="1439649"/>
            <a:ext cx="3630555" cy="2781440"/>
          </a:xfrm>
          <a:prstGeom prst="rect">
            <a:avLst/>
          </a:prstGeom>
        </p:spPr>
      </p:pic>
      <p:sp>
        <p:nvSpPr>
          <p:cNvPr id="10" name="내용 개체 틀 2"/>
          <p:cNvSpPr txBox="1">
            <a:spLocks/>
          </p:cNvSpPr>
          <p:nvPr/>
        </p:nvSpPr>
        <p:spPr>
          <a:xfrm>
            <a:off x="3912049" y="1386069"/>
            <a:ext cx="4980431" cy="49685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1) </a:t>
            </a:r>
            <a:r>
              <a:rPr lang="ko-KR" altLang="en-US" sz="1800" b="1" dirty="0" smtClean="0">
                <a:latin typeface="+mn-ea"/>
              </a:rPr>
              <a:t>형식</a:t>
            </a:r>
            <a:endParaRPr lang="en-US" altLang="ko-KR" sz="1800" b="1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2) </a:t>
            </a:r>
            <a:r>
              <a:rPr lang="ko-KR" altLang="en-US" sz="1800" b="1" dirty="0" smtClean="0">
                <a:latin typeface="+mn-ea"/>
              </a:rPr>
              <a:t>사용방법</a:t>
            </a:r>
            <a:endParaRPr lang="en-US" altLang="ko-KR" sz="1800" b="1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- </a:t>
            </a:r>
            <a:r>
              <a:rPr lang="ko-KR" altLang="en-US" sz="1800" dirty="0" smtClean="0">
                <a:latin typeface="+mn-ea"/>
              </a:rPr>
              <a:t>속성처럼 </a:t>
            </a:r>
            <a:r>
              <a:rPr lang="en-US" altLang="ko-KR" sz="1800" dirty="0" smtClean="0">
                <a:latin typeface="+mn-ea"/>
              </a:rPr>
              <a:t>style</a:t>
            </a:r>
            <a:r>
              <a:rPr lang="ko-KR" altLang="en-US" sz="1800" dirty="0" smtClean="0">
                <a:latin typeface="+mn-ea"/>
              </a:rPr>
              <a:t>적용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style tag </a:t>
            </a:r>
            <a:r>
              <a:rPr lang="ko-KR" altLang="en-US" sz="1800" dirty="0" smtClean="0">
                <a:latin typeface="+mn-ea"/>
              </a:rPr>
              <a:t>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</a:t>
            </a:r>
            <a:r>
              <a:rPr lang="en-US" altLang="ko-KR" sz="1800" dirty="0" err="1" smtClean="0">
                <a:latin typeface="+mn-ea"/>
              </a:rPr>
              <a:t>css</a:t>
            </a:r>
            <a:r>
              <a:rPr lang="en-US" altLang="ko-KR" sz="1800" dirty="0" smtClean="0">
                <a:latin typeface="+mn-ea"/>
              </a:rPr>
              <a:t> </a:t>
            </a:r>
            <a:r>
              <a:rPr lang="ko-KR" altLang="en-US" sz="1800" dirty="0" smtClean="0">
                <a:latin typeface="+mn-ea"/>
              </a:rPr>
              <a:t>파일을 별도로 만들어 </a:t>
            </a:r>
            <a:r>
              <a:rPr lang="en-US" altLang="ko-KR" sz="1800" dirty="0" smtClean="0">
                <a:latin typeface="+mn-ea"/>
              </a:rPr>
              <a:t>html </a:t>
            </a:r>
            <a:r>
              <a:rPr lang="ko-KR" altLang="en-US" sz="1800" dirty="0" smtClean="0">
                <a:latin typeface="+mn-ea"/>
              </a:rPr>
              <a:t>문서에 연결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962606" y="2253733"/>
            <a:ext cx="2921762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selector { property: value:}</a:t>
            </a:r>
          </a:p>
          <a:p>
            <a:r>
              <a:rPr lang="ko-KR" altLang="en-US" dirty="0" err="1" smtClean="0"/>
              <a:t>선택자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{ </a:t>
            </a:r>
            <a:r>
              <a:rPr lang="ko-KR" altLang="en-US" dirty="0" smtClean="0"/>
              <a:t>속성</a:t>
            </a:r>
            <a:r>
              <a:rPr lang="en-US" altLang="ko-KR" dirty="0" smtClean="0"/>
              <a:t>:</a:t>
            </a:r>
            <a:r>
              <a:rPr lang="ko-KR" altLang="en-US" dirty="0" smtClean="0"/>
              <a:t>속성값</a:t>
            </a:r>
            <a:r>
              <a:rPr lang="en-US" altLang="ko-KR" dirty="0" smtClean="0"/>
              <a:t>;}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974448" y="3020759"/>
            <a:ext cx="2909920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h1 { </a:t>
            </a:r>
          </a:p>
          <a:p>
            <a:r>
              <a:rPr lang="en-US" altLang="ko-KR" dirty="0" smtClean="0"/>
              <a:t>    color: </a:t>
            </a:r>
            <a:r>
              <a:rPr lang="en-US" altLang="ko-KR" dirty="0" err="1" smtClean="0"/>
              <a:t>bule</a:t>
            </a:r>
            <a:r>
              <a:rPr lang="en-US" altLang="ko-KR" dirty="0" smtClean="0"/>
              <a:t>;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</a:t>
            </a:r>
            <a:r>
              <a:rPr lang="en-US" altLang="ko-KR" dirty="0" err="1" smtClean="0"/>
              <a:t>text-align:center</a:t>
            </a:r>
            <a:r>
              <a:rPr lang="en-US" altLang="ko-KR" dirty="0" smtClean="0"/>
              <a:t>;</a:t>
            </a:r>
          </a:p>
          <a:p>
            <a:r>
              <a:rPr lang="en-US" altLang="ko-KR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7030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5031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3. HTML5</a:t>
            </a:r>
            <a:r>
              <a:rPr lang="ko-KR" altLang="en-US" dirty="0" smtClean="0"/>
              <a:t>의 주요 특징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844824"/>
            <a:ext cx="6915150" cy="447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908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70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44033" y="1340768"/>
            <a:ext cx="8720455" cy="496855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b="1" dirty="0" smtClean="0">
                <a:latin typeface="+mn-ea"/>
              </a:rPr>
              <a:t>3) </a:t>
            </a:r>
            <a:r>
              <a:rPr lang="ko-KR" altLang="en-US" sz="1800" b="1" dirty="0" err="1" smtClean="0">
                <a:latin typeface="+mn-ea"/>
              </a:rPr>
              <a:t>선택자</a:t>
            </a:r>
            <a:r>
              <a:rPr lang="en-US" altLang="ko-KR" sz="1800" b="1" dirty="0" smtClean="0">
                <a:latin typeface="+mn-ea"/>
              </a:rPr>
              <a:t>(selector)</a:t>
            </a: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</a:t>
            </a:r>
            <a:r>
              <a:rPr lang="en-US" altLang="ko-KR" sz="2000" dirty="0" err="1" smtClean="0">
                <a:latin typeface="+mn-ea"/>
              </a:rPr>
              <a:t>css</a:t>
            </a:r>
            <a:r>
              <a:rPr lang="ko-KR" altLang="en-US" sz="2000" dirty="0" smtClean="0">
                <a:latin typeface="+mn-ea"/>
              </a:rPr>
              <a:t>로 </a:t>
            </a:r>
            <a:r>
              <a:rPr lang="en-US" altLang="ko-KR" sz="2000" dirty="0" smtClean="0">
                <a:latin typeface="+mn-ea"/>
              </a:rPr>
              <a:t>UI</a:t>
            </a:r>
            <a:r>
              <a:rPr lang="ko-KR" altLang="en-US" sz="2000" dirty="0" smtClean="0">
                <a:latin typeface="+mn-ea"/>
              </a:rPr>
              <a:t>의 어느 부분을 디자인할지</a:t>
            </a:r>
            <a:r>
              <a:rPr lang="en-US" altLang="ko-KR" sz="2000" dirty="0" smtClean="0">
                <a:latin typeface="+mn-ea"/>
              </a:rPr>
              <a:t>, </a:t>
            </a:r>
            <a:r>
              <a:rPr lang="ko-KR" altLang="en-US" sz="2000" dirty="0" smtClean="0">
                <a:latin typeface="+mn-ea"/>
              </a:rPr>
              <a:t>표현대상</a:t>
            </a:r>
            <a:endParaRPr lang="en-US" altLang="ko-KR" sz="2000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- </a:t>
            </a:r>
            <a:r>
              <a:rPr lang="en-US" altLang="ko-KR" sz="1800" dirty="0" smtClean="0">
                <a:latin typeface="+mn-ea"/>
              </a:rPr>
              <a:t>h1 </a:t>
            </a:r>
            <a:r>
              <a:rPr lang="ko-KR" altLang="en-US" sz="1800" dirty="0" smtClean="0">
                <a:latin typeface="+mn-ea"/>
              </a:rPr>
              <a:t>요소에 파란색</a:t>
            </a:r>
            <a:r>
              <a:rPr lang="en-US" altLang="ko-KR" sz="1800" dirty="0">
                <a:latin typeface="+mn-ea"/>
              </a:rPr>
              <a:t> </a:t>
            </a:r>
            <a:r>
              <a:rPr lang="ko-KR" altLang="en-US" sz="1800" dirty="0" smtClean="0">
                <a:latin typeface="+mn-ea"/>
              </a:rPr>
              <a:t>지정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- { }</a:t>
            </a:r>
            <a:r>
              <a:rPr lang="ko-KR" altLang="en-US" sz="1800" dirty="0" smtClean="0">
                <a:latin typeface="+mn-ea"/>
              </a:rPr>
              <a:t>안에 여러 속성지정 가능</a:t>
            </a:r>
            <a:r>
              <a:rPr lang="en-US" altLang="ko-KR" sz="1800" dirty="0" smtClean="0">
                <a:latin typeface="+mn-ea"/>
              </a:rPr>
              <a:t>.  ;</a:t>
            </a:r>
            <a:r>
              <a:rPr lang="ko-KR" altLang="en-US" sz="1800" dirty="0" smtClean="0">
                <a:latin typeface="+mn-ea"/>
              </a:rPr>
              <a:t>로 구분하며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마지막 속성에는 생략가능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가로</a:t>
            </a:r>
            <a:r>
              <a:rPr lang="en-US" altLang="ko-KR" sz="1800" dirty="0" smtClean="0">
                <a:latin typeface="+mn-ea"/>
              </a:rPr>
              <a:t>, </a:t>
            </a:r>
            <a:r>
              <a:rPr lang="ko-KR" altLang="en-US" sz="1800" dirty="0" smtClean="0">
                <a:latin typeface="+mn-ea"/>
              </a:rPr>
              <a:t>세로</a:t>
            </a:r>
            <a:r>
              <a:rPr lang="en-US" altLang="ko-KR" sz="1800" dirty="0" smtClean="0">
                <a:latin typeface="+mn-ea"/>
              </a:rPr>
              <a:t>, 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</a:t>
            </a:r>
            <a:r>
              <a:rPr lang="ko-KR" altLang="en-US" sz="1800" dirty="0" smtClean="0">
                <a:latin typeface="+mn-ea"/>
              </a:rPr>
              <a:t>따로 기술해도 무방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</a:t>
            </a:r>
            <a:r>
              <a:rPr lang="en-US" altLang="ko-KR" sz="1800" b="1" dirty="0" smtClean="0">
                <a:latin typeface="+mn-ea"/>
              </a:rPr>
              <a:t>(1)</a:t>
            </a:r>
            <a:r>
              <a:rPr lang="ko-KR" altLang="en-US" sz="1800" b="1" dirty="0" smtClean="0">
                <a:latin typeface="+mn-ea"/>
              </a:rPr>
              <a:t>전체 </a:t>
            </a:r>
            <a:r>
              <a:rPr lang="ko-KR" altLang="en-US" sz="1800" b="1" dirty="0" err="1" smtClean="0">
                <a:latin typeface="+mn-ea"/>
              </a:rPr>
              <a:t>선택자</a:t>
            </a:r>
            <a:r>
              <a:rPr lang="ko-KR" altLang="en-US" sz="1800" b="1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smtClean="0">
                <a:latin typeface="+mn-ea"/>
              </a:rPr>
              <a:t>페이지의 모든 요소를 가리키는 </a:t>
            </a:r>
            <a:r>
              <a:rPr lang="ko-KR" altLang="en-US" sz="1800" dirty="0" err="1" smtClean="0">
                <a:latin typeface="+mn-ea"/>
              </a:rPr>
              <a:t>선택자로</a:t>
            </a: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’*’ </a:t>
            </a:r>
            <a:r>
              <a:rPr lang="ko-KR" altLang="en-US" sz="1800" dirty="0" smtClean="0">
                <a:latin typeface="+mn-ea"/>
              </a:rPr>
              <a:t>로 표시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- </a:t>
            </a:r>
            <a:r>
              <a:rPr lang="ko-KR" altLang="en-US" sz="1800" dirty="0" smtClean="0">
                <a:latin typeface="+mn-ea"/>
              </a:rPr>
              <a:t>불필요한 사용은 속도 저하시키므로 반드시 필요한 곳에 사용 </a:t>
            </a:r>
            <a:endParaRPr lang="en-US" altLang="ko-KR" sz="1800" dirty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r>
              <a:rPr lang="ko-KR" altLang="en-US" dirty="0" smtClean="0">
                <a:latin typeface="+mn-ea"/>
              </a:rPr>
              <a:t>예제</a:t>
            </a:r>
            <a:r>
              <a:rPr lang="en-US" altLang="ko-KR" dirty="0" smtClean="0">
                <a:latin typeface="+mn-ea"/>
              </a:rPr>
              <a:t>) univ.html</a:t>
            </a:r>
          </a:p>
          <a:p>
            <a:pPr marL="0" indent="0">
              <a:buNone/>
            </a:pPr>
            <a:r>
              <a:rPr lang="en-US" altLang="ko-KR" dirty="0">
                <a:latin typeface="+mn-ea"/>
              </a:rPr>
              <a:t> </a:t>
            </a:r>
            <a:r>
              <a:rPr lang="en-US" altLang="ko-KR" dirty="0" smtClean="0">
                <a:latin typeface="+mn-ea"/>
              </a:rPr>
              <a:t> </a:t>
            </a:r>
            <a:endParaRPr lang="en-US" altLang="ko-KR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39552" y="2175387"/>
            <a:ext cx="3736421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h1 {   color: </a:t>
            </a:r>
            <a:r>
              <a:rPr lang="en-US" altLang="ko-KR" dirty="0" err="1" smtClean="0"/>
              <a:t>bule</a:t>
            </a:r>
            <a:r>
              <a:rPr lang="en-US" altLang="ko-KR" dirty="0" smtClean="0"/>
              <a:t>;</a:t>
            </a:r>
          </a:p>
          <a:p>
            <a:r>
              <a:rPr lang="en-US" altLang="ko-KR" dirty="0"/>
              <a:t> </a:t>
            </a:r>
            <a:r>
              <a:rPr lang="en-US" altLang="ko-KR" dirty="0" smtClean="0"/>
              <a:t>       </a:t>
            </a:r>
            <a:r>
              <a:rPr lang="en-US" altLang="ko-KR" dirty="0" err="1" smtClean="0"/>
              <a:t>text-align:center</a:t>
            </a:r>
            <a:r>
              <a:rPr lang="en-US" altLang="ko-KR" dirty="0" smtClean="0"/>
              <a:t>;</a:t>
            </a:r>
          </a:p>
          <a:p>
            <a:r>
              <a:rPr lang="en-US" altLang="ko-KR" dirty="0" smtClean="0"/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1950511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71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44033" y="1340768"/>
            <a:ext cx="8720455" cy="4968552"/>
          </a:xfrm>
          <a:prstGeom prst="rect">
            <a:avLst/>
          </a:prstGeom>
        </p:spPr>
        <p:txBody>
          <a:bodyPr vert="horz">
            <a:normAutofit fontScale="92500" lnSpcReduction="1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 smtClean="0">
                <a:latin typeface="+mn-ea"/>
              </a:rPr>
              <a:t>3) </a:t>
            </a:r>
            <a:r>
              <a:rPr lang="ko-KR" altLang="en-US" sz="2000" b="1" dirty="0" err="1" smtClean="0">
                <a:latin typeface="+mn-ea"/>
              </a:rPr>
              <a:t>선택자</a:t>
            </a:r>
            <a:r>
              <a:rPr lang="en-US" altLang="ko-KR" sz="2000" b="1" dirty="0" smtClean="0">
                <a:latin typeface="+mn-ea"/>
              </a:rPr>
              <a:t>(selector)</a:t>
            </a:r>
            <a:endParaRPr lang="en-US" altLang="ko-KR" sz="20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r>
              <a:rPr lang="en-US" altLang="ko-KR" sz="1800" dirty="0" smtClean="0">
                <a:latin typeface="+mn-ea"/>
              </a:rPr>
              <a:t>(2) type </a:t>
            </a:r>
            <a:r>
              <a:rPr lang="ko-KR" altLang="en-US" sz="1800" dirty="0" err="1" smtClean="0">
                <a:latin typeface="+mn-ea"/>
              </a:rPr>
              <a:t>선택자</a:t>
            </a: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: html</a:t>
            </a:r>
            <a:r>
              <a:rPr lang="ko-KR" altLang="en-US" sz="1800" dirty="0" smtClean="0">
                <a:latin typeface="+mn-ea"/>
              </a:rPr>
              <a:t>문서의 태그 이름을 </a:t>
            </a:r>
            <a:r>
              <a:rPr lang="ko-KR" altLang="en-US" sz="1800" dirty="0" err="1" smtClean="0">
                <a:latin typeface="+mn-ea"/>
              </a:rPr>
              <a:t>선택자로</a:t>
            </a:r>
            <a:r>
              <a:rPr lang="ko-KR" altLang="en-US" sz="1800" dirty="0" smtClean="0">
                <a:latin typeface="+mn-ea"/>
              </a:rPr>
              <a:t> 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 smtClean="0">
                <a:latin typeface="+mn-ea"/>
              </a:rPr>
              <a:t>      p </a:t>
            </a:r>
            <a:r>
              <a:rPr lang="ko-KR" altLang="en-US" sz="1800" dirty="0" err="1" smtClean="0">
                <a:latin typeface="+mn-ea"/>
              </a:rPr>
              <a:t>태그안에</a:t>
            </a:r>
            <a:r>
              <a:rPr lang="ko-KR" altLang="en-US" sz="1800" dirty="0" smtClean="0">
                <a:latin typeface="+mn-ea"/>
              </a:rPr>
              <a:t> 파란색 표시로 속성 부여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&lt;!DOCTYPE html&gt;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&lt;html </a:t>
            </a:r>
            <a:r>
              <a:rPr lang="en-US" altLang="ko-KR" sz="1800" dirty="0" err="1" smtClean="0">
                <a:latin typeface="+mn-ea"/>
              </a:rPr>
              <a:t>lang</a:t>
            </a:r>
            <a:r>
              <a:rPr lang="en-US" altLang="ko-KR" sz="1800" dirty="0" smtClean="0">
                <a:latin typeface="+mn-ea"/>
              </a:rPr>
              <a:t>=“</a:t>
            </a:r>
            <a:r>
              <a:rPr lang="en-US" altLang="ko-KR" sz="1800" dirty="0" err="1" smtClean="0">
                <a:latin typeface="+mn-ea"/>
              </a:rPr>
              <a:t>ko</a:t>
            </a:r>
            <a:r>
              <a:rPr lang="en-US" altLang="ko-KR" sz="1800" dirty="0" smtClean="0">
                <a:latin typeface="+mn-ea"/>
              </a:rPr>
              <a:t>”&gt;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&lt;meta charset=“utf-8”&gt;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&lt;title&gt;type selector&lt;/title&gt;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&lt;style type=“text/</a:t>
            </a:r>
            <a:r>
              <a:rPr lang="en-US" altLang="ko-KR" sz="1800" dirty="0" err="1" smtClean="0">
                <a:latin typeface="+mn-ea"/>
              </a:rPr>
              <a:t>css</a:t>
            </a:r>
            <a:r>
              <a:rPr lang="en-US" altLang="ko-KR" sz="1800" dirty="0" smtClean="0">
                <a:latin typeface="+mn-ea"/>
              </a:rPr>
              <a:t>”&gt;</a:t>
            </a:r>
          </a:p>
          <a:p>
            <a:pPr marL="0" indent="0">
              <a:buNone/>
            </a:pPr>
            <a:r>
              <a:rPr lang="en-US" altLang="ko-KR" sz="1800" dirty="0">
                <a:solidFill>
                  <a:srgbClr val="FF0000"/>
                </a:solidFill>
                <a:latin typeface="+mn-ea"/>
              </a:rPr>
              <a:t> </a:t>
            </a:r>
            <a:r>
              <a:rPr lang="en-US" altLang="ko-KR" sz="1800" dirty="0" smtClean="0">
                <a:solidFill>
                  <a:srgbClr val="FF0000"/>
                </a:solidFill>
                <a:latin typeface="+mn-ea"/>
              </a:rPr>
              <a:t>             p {color; blue; }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&lt;/style&gt;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&lt;/head&gt;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&lt;p&gt;</a:t>
            </a:r>
            <a:r>
              <a:rPr lang="ko-KR" altLang="en-US" sz="1800" dirty="0" smtClean="0">
                <a:latin typeface="+mn-ea"/>
              </a:rPr>
              <a:t>머리가 좋아지는 음식</a:t>
            </a:r>
            <a:r>
              <a:rPr lang="en-US" altLang="ko-KR" sz="1800" dirty="0" smtClean="0">
                <a:latin typeface="+mn-ea"/>
              </a:rPr>
              <a:t>&lt;/p&gt;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&lt;/body&gt;</a:t>
            </a: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&lt;/html&gt;</a:t>
            </a:r>
            <a:endParaRPr lang="en-US" altLang="ko-KR" sz="1800" dirty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378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4. CSS3(Cascading Style Sheet)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72</a:t>
            </a:fld>
            <a:endParaRPr lang="ko-KR" altLang="en-US"/>
          </a:p>
        </p:txBody>
      </p:sp>
      <p:sp>
        <p:nvSpPr>
          <p:cNvPr id="5" name="내용 개체 틀 2"/>
          <p:cNvSpPr txBox="1">
            <a:spLocks/>
          </p:cNvSpPr>
          <p:nvPr/>
        </p:nvSpPr>
        <p:spPr>
          <a:xfrm>
            <a:off x="244033" y="1052736"/>
            <a:ext cx="8720455" cy="5472608"/>
          </a:xfrm>
          <a:prstGeom prst="rect">
            <a:avLst/>
          </a:prstGeom>
        </p:spPr>
        <p:txBody>
          <a:bodyPr vert="horz">
            <a:normAutofit fontScale="85000" lnSpcReduction="20000"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2000" b="1" dirty="0" smtClean="0">
                <a:latin typeface="+mn-ea"/>
              </a:rPr>
              <a:t>3) </a:t>
            </a:r>
            <a:r>
              <a:rPr lang="ko-KR" altLang="en-US" sz="2000" b="1" dirty="0" err="1" smtClean="0">
                <a:latin typeface="+mn-ea"/>
              </a:rPr>
              <a:t>선택자</a:t>
            </a:r>
            <a:r>
              <a:rPr lang="en-US" altLang="ko-KR" sz="2000" b="1" dirty="0" smtClean="0">
                <a:latin typeface="+mn-ea"/>
              </a:rPr>
              <a:t>(selector)</a:t>
            </a:r>
            <a:endParaRPr lang="en-US" altLang="ko-KR" sz="20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r>
              <a:rPr lang="en-US" altLang="ko-KR" sz="1800" dirty="0" smtClean="0">
                <a:latin typeface="+mn-ea"/>
              </a:rPr>
              <a:t>(3) class </a:t>
            </a:r>
            <a:r>
              <a:rPr lang="ko-KR" altLang="en-US" sz="1800" dirty="0" err="1" smtClean="0">
                <a:latin typeface="+mn-ea"/>
              </a:rPr>
              <a:t>선택자</a:t>
            </a:r>
            <a:r>
              <a:rPr lang="ko-KR" altLang="en-US" sz="1800" dirty="0" smtClean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: </a:t>
            </a:r>
            <a:r>
              <a:rPr lang="ko-KR" altLang="en-US" sz="1800" dirty="0" smtClean="0">
                <a:latin typeface="+mn-ea"/>
              </a:rPr>
              <a:t>요소에 </a:t>
            </a:r>
            <a:r>
              <a:rPr lang="ko-KR" altLang="en-US" sz="1800" dirty="0" err="1" smtClean="0">
                <a:latin typeface="+mn-ea"/>
              </a:rPr>
              <a:t>구애받지</a:t>
            </a:r>
            <a:r>
              <a:rPr lang="ko-KR" altLang="en-US" sz="1800" dirty="0" smtClean="0">
                <a:latin typeface="+mn-ea"/>
              </a:rPr>
              <a:t> 않고 스타일을 적용하기 위해 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800" dirty="0">
                <a:latin typeface="+mn-ea"/>
              </a:rPr>
              <a:t> </a:t>
            </a:r>
            <a:r>
              <a:rPr lang="en-US" altLang="ko-KR" sz="1800" dirty="0" smtClean="0">
                <a:latin typeface="+mn-ea"/>
              </a:rPr>
              <a:t>             </a:t>
            </a:r>
            <a:r>
              <a:rPr lang="ko-KR" altLang="en-US" sz="1800" dirty="0" smtClean="0">
                <a:latin typeface="+mn-ea"/>
              </a:rPr>
              <a:t>여러 요소에 같은 </a:t>
            </a:r>
            <a:r>
              <a:rPr lang="ko-KR" altLang="en-US" sz="1800" dirty="0" err="1" smtClean="0">
                <a:latin typeface="+mn-ea"/>
              </a:rPr>
              <a:t>클래스명을</a:t>
            </a:r>
            <a:r>
              <a:rPr lang="ko-KR" altLang="en-US" sz="1800" dirty="0" smtClean="0">
                <a:latin typeface="+mn-ea"/>
              </a:rPr>
              <a:t> 부여할 때 사용</a:t>
            </a:r>
            <a:endParaRPr lang="en-US" altLang="ko-KR" sz="18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&lt;!DOCTYPE html</a:t>
            </a:r>
            <a:r>
              <a:rPr lang="en-US" altLang="ko-KR" sz="17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html </a:t>
            </a:r>
            <a:r>
              <a:rPr lang="en-US" altLang="ko-KR" sz="1700" dirty="0" err="1">
                <a:latin typeface="+mn-ea"/>
              </a:rPr>
              <a:t>lang</a:t>
            </a:r>
            <a:r>
              <a:rPr lang="en-US" altLang="ko-KR" sz="1700" dirty="0">
                <a:latin typeface="+mn-ea"/>
              </a:rPr>
              <a:t>=”</a:t>
            </a:r>
            <a:r>
              <a:rPr lang="en-US" altLang="ko-KR" sz="1700" dirty="0" err="1">
                <a:latin typeface="+mn-ea"/>
              </a:rPr>
              <a:t>ko</a:t>
            </a:r>
            <a:r>
              <a:rPr lang="en-US" altLang="ko-KR" sz="1700" dirty="0">
                <a:latin typeface="+mn-ea"/>
              </a:rPr>
              <a:t>”&gt;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head&gt;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meta charset="utf-8</a:t>
            </a:r>
            <a:r>
              <a:rPr lang="en-US" altLang="ko-KR" sz="1700" dirty="0" smtClean="0">
                <a:latin typeface="+mn-ea"/>
              </a:rPr>
              <a:t>"&gt;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title&gt;class </a:t>
            </a:r>
            <a:r>
              <a:rPr lang="ko-KR" altLang="en-US" sz="1700" dirty="0" err="1">
                <a:latin typeface="+mn-ea"/>
              </a:rPr>
              <a:t>선택자</a:t>
            </a:r>
            <a:r>
              <a:rPr lang="en-US" altLang="ko-KR" sz="1700" dirty="0">
                <a:latin typeface="+mn-ea"/>
              </a:rPr>
              <a:t>&lt;/title&gt;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style type="text/</a:t>
            </a:r>
            <a:r>
              <a:rPr lang="en-US" altLang="ko-KR" sz="1700" dirty="0" err="1">
                <a:latin typeface="+mn-ea"/>
              </a:rPr>
              <a:t>css</a:t>
            </a:r>
            <a:r>
              <a:rPr lang="en-US" altLang="ko-KR" sz="1700" dirty="0">
                <a:latin typeface="+mn-ea"/>
              </a:rPr>
              <a:t>"&gt;        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    .</a:t>
            </a:r>
            <a:r>
              <a:rPr lang="en-US" altLang="ko-KR" sz="1700" dirty="0" err="1">
                <a:latin typeface="+mn-ea"/>
              </a:rPr>
              <a:t>btxt</a:t>
            </a:r>
            <a:r>
              <a:rPr lang="en-US" altLang="ko-KR" sz="1700" dirty="0">
                <a:latin typeface="+mn-ea"/>
              </a:rPr>
              <a:t> { color: red; }  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.</a:t>
            </a:r>
            <a:r>
              <a:rPr lang="en-US" altLang="ko-KR" sz="1700" dirty="0" err="1">
                <a:latin typeface="+mn-ea"/>
              </a:rPr>
              <a:t>ctxt</a:t>
            </a:r>
            <a:r>
              <a:rPr lang="en-US" altLang="ko-KR" sz="1700" dirty="0">
                <a:latin typeface="+mn-ea"/>
              </a:rPr>
              <a:t> { color: blue; }  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smtClean="0">
                <a:latin typeface="+mn-ea"/>
              </a:rPr>
              <a:t>   .</a:t>
            </a:r>
            <a:r>
              <a:rPr lang="en-US" altLang="ko-KR" sz="1700" dirty="0" err="1">
                <a:latin typeface="+mn-ea"/>
              </a:rPr>
              <a:t>atxt</a:t>
            </a:r>
            <a:r>
              <a:rPr lang="en-US" altLang="ko-KR" sz="1700" dirty="0">
                <a:latin typeface="+mn-ea"/>
              </a:rPr>
              <a:t> { font-weight: bold</a:t>
            </a:r>
            <a:r>
              <a:rPr lang="en-US" altLang="ko-KR" sz="1700" dirty="0" smtClean="0">
                <a:latin typeface="+mn-ea"/>
              </a:rPr>
              <a:t>;}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&lt;/</a:t>
            </a:r>
            <a:r>
              <a:rPr lang="en-US" altLang="ko-KR" sz="1700" dirty="0">
                <a:latin typeface="+mn-ea"/>
              </a:rPr>
              <a:t>style&gt;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&lt;/</a:t>
            </a:r>
            <a:r>
              <a:rPr lang="en-US" altLang="ko-KR" sz="1700" dirty="0">
                <a:latin typeface="+mn-ea"/>
              </a:rPr>
              <a:t>head&gt;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body&gt;    	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p class="</a:t>
            </a:r>
            <a:r>
              <a:rPr lang="en-US" altLang="ko-KR" sz="1700" dirty="0" err="1">
                <a:latin typeface="+mn-ea"/>
              </a:rPr>
              <a:t>btxt</a:t>
            </a:r>
            <a:r>
              <a:rPr lang="en-US" altLang="ko-KR" sz="1700" dirty="0">
                <a:latin typeface="+mn-ea"/>
              </a:rPr>
              <a:t>"&gt;</a:t>
            </a:r>
            <a:r>
              <a:rPr lang="ko-KR" altLang="en-US" sz="1700" dirty="0">
                <a:latin typeface="+mn-ea"/>
              </a:rPr>
              <a:t>우리를 기쁘게 하는 것들</a:t>
            </a:r>
            <a:r>
              <a:rPr lang="en-US" altLang="ko-KR" sz="1700" dirty="0">
                <a:latin typeface="+mn-ea"/>
              </a:rPr>
              <a:t>&lt;/p&gt;  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p class="</a:t>
            </a:r>
            <a:r>
              <a:rPr lang="en-US" altLang="ko-KR" sz="1700" dirty="0" err="1">
                <a:latin typeface="+mn-ea"/>
              </a:rPr>
              <a:t>ctxt</a:t>
            </a:r>
            <a:r>
              <a:rPr lang="en-US" altLang="ko-KR" sz="1700" dirty="0">
                <a:latin typeface="+mn-ea"/>
              </a:rPr>
              <a:t>"&gt;</a:t>
            </a:r>
            <a:r>
              <a:rPr lang="ko-KR" altLang="en-US" sz="1700" dirty="0">
                <a:latin typeface="+mn-ea"/>
              </a:rPr>
              <a:t>건강에 좋은 차</a:t>
            </a:r>
            <a:r>
              <a:rPr lang="en-US" altLang="ko-KR" sz="1700" dirty="0">
                <a:latin typeface="+mn-ea"/>
              </a:rPr>
              <a:t>&lt;/p&gt;     </a:t>
            </a: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</a:t>
            </a:r>
            <a:r>
              <a:rPr lang="en-US" altLang="ko-KR" sz="1700" dirty="0">
                <a:latin typeface="+mn-ea"/>
              </a:rPr>
              <a:t>p class="</a:t>
            </a:r>
            <a:r>
              <a:rPr lang="en-US" altLang="ko-KR" sz="1700" dirty="0" err="1">
                <a:latin typeface="+mn-ea"/>
              </a:rPr>
              <a:t>ctxt</a:t>
            </a:r>
            <a:r>
              <a:rPr lang="en-US" altLang="ko-KR" sz="1700" dirty="0">
                <a:latin typeface="+mn-ea"/>
              </a:rPr>
              <a:t> </a:t>
            </a:r>
            <a:r>
              <a:rPr lang="en-US" altLang="ko-KR" sz="1700" dirty="0" err="1">
                <a:latin typeface="+mn-ea"/>
              </a:rPr>
              <a:t>atxt</a:t>
            </a:r>
            <a:r>
              <a:rPr lang="en-US" altLang="ko-KR" sz="1700" dirty="0">
                <a:latin typeface="+mn-ea"/>
              </a:rPr>
              <a:t>"&gt; </a:t>
            </a:r>
            <a:r>
              <a:rPr lang="ko-KR" altLang="en-US" sz="1700" dirty="0">
                <a:latin typeface="+mn-ea"/>
              </a:rPr>
              <a:t>머리가 좋아지는 음식</a:t>
            </a:r>
            <a:r>
              <a:rPr lang="en-US" altLang="ko-KR" sz="1700" dirty="0">
                <a:latin typeface="+mn-ea"/>
              </a:rPr>
              <a:t>&lt;/p</a:t>
            </a:r>
            <a:r>
              <a:rPr lang="en-US" altLang="ko-KR" sz="17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&lt;/</a:t>
            </a:r>
            <a:r>
              <a:rPr lang="en-US" altLang="ko-KR" sz="1700" dirty="0">
                <a:latin typeface="+mn-ea"/>
              </a:rPr>
              <a:t>body</a:t>
            </a:r>
            <a:r>
              <a:rPr lang="en-US" altLang="ko-KR" sz="1700" dirty="0" smtClean="0">
                <a:latin typeface="+mn-ea"/>
              </a:rPr>
              <a:t>&gt;</a:t>
            </a:r>
          </a:p>
          <a:p>
            <a:pPr marL="0" indent="0">
              <a:buNone/>
            </a:pPr>
            <a:r>
              <a:rPr lang="en-US" altLang="ko-KR" sz="1700" dirty="0" smtClean="0">
                <a:latin typeface="+mn-ea"/>
              </a:rPr>
              <a:t>&lt;/</a:t>
            </a:r>
            <a:r>
              <a:rPr lang="en-US" altLang="ko-KR" sz="1700" dirty="0">
                <a:latin typeface="+mn-ea"/>
              </a:rPr>
              <a:t>html&gt;</a:t>
            </a:r>
            <a:endParaRPr lang="en-US" altLang="ko-KR" sz="1700" dirty="0" smtClean="0">
              <a:latin typeface="+mn-ea"/>
            </a:endParaRPr>
          </a:p>
          <a:p>
            <a:pPr marL="457200" indent="-457200">
              <a:buAutoNum type="arabicParenR"/>
            </a:pPr>
            <a:endParaRPr lang="en-US" altLang="ko-KR" sz="1700" dirty="0" smtClean="0">
              <a:latin typeface="+mn-ea"/>
            </a:endParaRPr>
          </a:p>
          <a:p>
            <a:pPr marL="0" indent="0">
              <a:buNone/>
            </a:pPr>
            <a:endParaRPr lang="en-US" altLang="ko-KR" dirty="0" smtClean="0">
              <a:latin typeface="+mn-ea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244033" y="2142928"/>
            <a:ext cx="8063880" cy="180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320040" indent="-320040" algn="l" rtl="0" eaLnBrk="1" latinLnBrk="1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1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1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kumimoji="0" sz="1800" kern="1200">
                <a:solidFill>
                  <a:schemeClr val="tx1"/>
                </a:solidFill>
                <a:latin typeface="HY나무L" pitchFamily="18" charset="-127"/>
                <a:ea typeface="HY나무L" pitchFamily="18" charset="-127"/>
                <a:cs typeface="+mn-cs"/>
              </a:defRPr>
            </a:lvl3pPr>
            <a:lvl4pPr marL="1371600" indent="-228600" algn="l" rtl="0" eaLnBrk="1" latinLnBrk="1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kumimoji="0" sz="1400" kern="1200">
                <a:solidFill>
                  <a:schemeClr val="tx1"/>
                </a:solidFill>
                <a:latin typeface="휴먼편지체" pitchFamily="18" charset="-127"/>
                <a:ea typeface="휴먼편지체" pitchFamily="18" charset="-127"/>
                <a:cs typeface="+mn-cs"/>
              </a:defRPr>
            </a:lvl4pPr>
            <a:lvl5pPr marL="1828800" indent="-228600" algn="l" rtl="0" eaLnBrk="1" latinLnBrk="1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1" hangingPunct="1">
              <a:spcBef>
                <a:spcPct val="20000"/>
              </a:spcBef>
              <a:buClr>
                <a:schemeClr val="accent1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1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1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1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  </a:t>
            </a:r>
          </a:p>
          <a:p>
            <a:pPr marL="0" indent="0">
              <a:buNone/>
            </a:pPr>
            <a:r>
              <a:rPr lang="en-US" altLang="ko-KR" dirty="0" smtClean="0">
                <a:latin typeface="+mn-ea"/>
              </a:rPr>
              <a:t>  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1211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5031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3. HTML5</a:t>
            </a:r>
            <a:r>
              <a:rPr lang="ko-KR" altLang="en-US" dirty="0" smtClean="0"/>
              <a:t>의 주요 특징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844824"/>
            <a:ext cx="8136904" cy="410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960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153400" cy="680120"/>
          </a:xfrm>
        </p:spPr>
        <p:txBody>
          <a:bodyPr/>
          <a:lstStyle/>
          <a:p>
            <a:r>
              <a:rPr lang="en-US" altLang="ko-KR" b="1" dirty="0" smtClean="0"/>
              <a:t>1. HTML5 </a:t>
            </a:r>
            <a:r>
              <a:rPr lang="ko-KR" altLang="en-US" b="1" dirty="0" smtClean="0"/>
              <a:t>개요와 역사</a:t>
            </a:r>
            <a:endParaRPr lang="ko-KR" altLang="en-US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5031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HTML5</a:t>
            </a:r>
            <a:r>
              <a:rPr lang="ko-KR" altLang="en-US" dirty="0" smtClean="0"/>
              <a:t> 개요 및 주요 특징</a:t>
            </a:r>
            <a:endParaRPr lang="en-US" altLang="ko-KR" dirty="0" smtClean="0"/>
          </a:p>
          <a:p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2204864"/>
            <a:ext cx="7920880" cy="3960440"/>
          </a:xfrm>
          <a:prstGeom prst="rect">
            <a:avLst/>
          </a:prstGeom>
        </p:spPr>
      </p:pic>
      <p:sp>
        <p:nvSpPr>
          <p:cNvPr id="8" name="제목 1"/>
          <p:cNvSpPr txBox="1">
            <a:spLocks/>
          </p:cNvSpPr>
          <p:nvPr/>
        </p:nvSpPr>
        <p:spPr>
          <a:xfrm>
            <a:off x="611560" y="769635"/>
            <a:ext cx="1152128" cy="680120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l" rtl="0" eaLnBrk="1" latinLnBrk="1" hangingPunct="1">
              <a:spcBef>
                <a:spcPct val="0"/>
              </a:spcBef>
              <a:buNone/>
              <a:defRPr kumimoji="0" sz="320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정리</a:t>
            </a:r>
            <a:endParaRPr lang="ko-KR" altLang="en-US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583846" y="5795972"/>
            <a:ext cx="2208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Web Storage</a:t>
            </a:r>
            <a:r>
              <a:rPr lang="ko-KR" altLang="en-US" b="1" dirty="0" smtClean="0"/>
              <a:t>기능</a:t>
            </a:r>
            <a:r>
              <a:rPr lang="en-US" altLang="ko-KR" b="1" dirty="0" smtClean="0"/>
              <a:t>, </a:t>
            </a:r>
            <a:endParaRPr lang="ko-KR" altLang="en-US" b="1" dirty="0"/>
          </a:p>
        </p:txBody>
      </p:sp>
      <p:sp>
        <p:nvSpPr>
          <p:cNvPr id="9" name="TextBox 8"/>
          <p:cNvSpPr txBox="1"/>
          <p:nvPr/>
        </p:nvSpPr>
        <p:spPr>
          <a:xfrm>
            <a:off x="3491880" y="5795972"/>
            <a:ext cx="1091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smtClean="0"/>
              <a:t>웹 표준</a:t>
            </a:r>
            <a:r>
              <a:rPr lang="en-US" altLang="ko-KR" b="1" dirty="0" smtClean="0"/>
              <a:t>, </a:t>
            </a:r>
            <a:endParaRPr lang="ko-KR" altLang="en-US" b="1" dirty="0"/>
          </a:p>
        </p:txBody>
      </p:sp>
      <p:sp>
        <p:nvSpPr>
          <p:cNvPr id="10" name="TextBox 9"/>
          <p:cNvSpPr txBox="1"/>
          <p:nvPr/>
        </p:nvSpPr>
        <p:spPr>
          <a:xfrm>
            <a:off x="899592" y="6173837"/>
            <a:ext cx="5753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 err="1" smtClean="0"/>
              <a:t>웹서버와</a:t>
            </a:r>
            <a:r>
              <a:rPr lang="ko-KR" altLang="en-US" b="1" dirty="0" smtClean="0"/>
              <a:t> 브라우저 사이의 양방향 통신과 멀티 </a:t>
            </a:r>
            <a:r>
              <a:rPr lang="ko-KR" altLang="en-US" b="1" dirty="0" err="1" smtClean="0"/>
              <a:t>쓰레드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18155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4818</TotalTime>
  <Words>4010</Words>
  <Application>Microsoft Office PowerPoint</Application>
  <PresentationFormat>화면 슬라이드 쇼(4:3)</PresentationFormat>
  <Paragraphs>1032</Paragraphs>
  <Slides>72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72</vt:i4>
      </vt:variant>
    </vt:vector>
  </HeadingPairs>
  <TitlesOfParts>
    <vt:vector size="79" baseType="lpstr">
      <vt:lpstr>HY나무L</vt:lpstr>
      <vt:lpstr>맑은 고딕</vt:lpstr>
      <vt:lpstr>휴먼편지체</vt:lpstr>
      <vt:lpstr>Arial</vt:lpstr>
      <vt:lpstr>Wingdings</vt:lpstr>
      <vt:lpstr>Wingdings 2</vt:lpstr>
      <vt:lpstr>가을</vt:lpstr>
      <vt:lpstr>1. HTML5 개요와 역사</vt:lpstr>
      <vt:lpstr>1. HTML5 개요와 역사</vt:lpstr>
      <vt:lpstr>1. HTML5 개요와 역사</vt:lpstr>
      <vt:lpstr>PowerPoint 프레젠테이션</vt:lpstr>
      <vt:lpstr>1. HTML5 개요와 역사</vt:lpstr>
      <vt:lpstr>1. HTML5 개요와 역사</vt:lpstr>
      <vt:lpstr>1. HTML5 개요와 역사</vt:lpstr>
      <vt:lpstr>1. HTML5 개요와 역사</vt:lpstr>
      <vt:lpstr>1. HTML5 개요와 역사</vt:lpstr>
      <vt:lpstr>2. HTML5의 기본 구조</vt:lpstr>
      <vt:lpstr>2. HTML5 구조</vt:lpstr>
      <vt:lpstr>2. HTML5 구조</vt:lpstr>
      <vt:lpstr>2. HTML5 구조</vt:lpstr>
      <vt:lpstr>2. HTML5 구조</vt:lpstr>
      <vt:lpstr>2. HTML5 구조</vt:lpstr>
      <vt:lpstr>2. HTML5 구조 </vt:lpstr>
      <vt:lpstr>2. HTML5 구조</vt:lpstr>
      <vt:lpstr>2. HTML5 구조</vt:lpstr>
      <vt:lpstr>2. HTML5 구조</vt:lpstr>
      <vt:lpstr>2. HTML5 구조</vt:lpstr>
      <vt:lpstr>2. HTML5 구조</vt:lpstr>
      <vt:lpstr>2. HTML5 구조</vt:lpstr>
      <vt:lpstr>2. HTML5 구조</vt:lpstr>
      <vt:lpstr>2. HTML5 구조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3. 기본 태그</vt:lpstr>
      <vt:lpstr>4. CSS3(Cascading Style Sheet)</vt:lpstr>
      <vt:lpstr>4. CSS3(Cascading Style Sheet)</vt:lpstr>
      <vt:lpstr>4. CSS3(Cascading Style Sheet)</vt:lpstr>
      <vt:lpstr>4. CSS3(Cascading Style Sheet)</vt:lpstr>
      <vt:lpstr>4. CSS3(Cascading Style Sheet)</vt:lpstr>
      <vt:lpstr>4. CSS3(Cascading Style Sheet)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Mirim</cp:lastModifiedBy>
  <cp:revision>336</cp:revision>
  <dcterms:created xsi:type="dcterms:W3CDTF">2011-08-27T14:53:28Z</dcterms:created>
  <dcterms:modified xsi:type="dcterms:W3CDTF">2019-03-19T03:00:44Z</dcterms:modified>
</cp:coreProperties>
</file>